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58" r:id="rId6"/>
    <p:sldId id="259" r:id="rId7"/>
    <p:sldId id="260" r:id="rId8"/>
    <p:sldId id="261" r:id="rId9"/>
    <p:sldId id="263" r:id="rId10"/>
    <p:sldId id="265" r:id="rId11"/>
    <p:sldId id="264" r:id="rId12"/>
    <p:sldId id="266" r:id="rId13"/>
    <p:sldId id="267" r:id="rId14"/>
    <p:sldId id="268" r:id="rId15"/>
    <p:sldId id="269"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57" d="100"/>
          <a:sy n="157" d="100"/>
        </p:scale>
        <p:origin x="714"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1"/>
  <c:style val="2"/>
  <c:chart>
    <c:autoTitleDeleted val="1"/>
    <c:plotArea>
      <c:layout/>
      <c:pieChart>
        <c:varyColors val="1"/>
        <c:ser>
          <c:idx val="0"/>
          <c:order val="0"/>
          <c:tx>
            <c:strRef>
              <c:f>Sheet1!$B$1</c:f>
              <c:strCache>
                <c:ptCount val="1"/>
                <c:pt idx="0">
                  <c:v>Andel av försäljning (exkl. Avanza)</c:v>
                </c:pt>
              </c:strCache>
            </c:strRef>
          </c:tx>
          <c:spPr>
            <a:solidFill>
              <a:schemeClr val="accent1"/>
            </a:solidFill>
            <a:ln w="9525" cap="flat">
              <a:solidFill>
                <a:srgbClr val="F9F9F9"/>
              </a:solidFill>
              <a:prstDash val="solid"/>
              <a:round/>
            </a:ln>
            <a:effectLst/>
          </c:spPr>
          <c:dPt>
            <c:idx val="0"/>
            <c:bubble3D val="0"/>
            <c:spPr>
              <a:solidFill>
                <a:srgbClr val="C8102E"/>
              </a:solidFill>
              <a:effectLst/>
            </c:spPr>
            <c:extLst>
              <c:ext xmlns:c16="http://schemas.microsoft.com/office/drawing/2014/chart" uri="{C3380CC4-5D6E-409C-BE32-E72D297353CC}">
                <c16:uniqueId val="{00000001-4B9E-4818-ACD5-A38D54EE603B}"/>
              </c:ext>
            </c:extLst>
          </c:dPt>
          <c:dPt>
            <c:idx val="1"/>
            <c:bubble3D val="0"/>
            <c:spPr>
              <a:solidFill>
                <a:srgbClr val="E4D9D2"/>
              </a:solidFill>
              <a:effectLst/>
            </c:spPr>
            <c:extLst>
              <c:ext xmlns:c16="http://schemas.microsoft.com/office/drawing/2014/chart" uri="{C3380CC4-5D6E-409C-BE32-E72D297353CC}">
                <c16:uniqueId val="{00000003-4B9E-4818-ACD5-A38D54EE603B}"/>
              </c:ext>
            </c:extLst>
          </c:dPt>
          <c:dLbls>
            <c:dLbl>
              <c:idx val="0"/>
              <c:numFmt formatCode="0&quot;%&quot;" sourceLinked="0"/>
              <c:spPr/>
              <c:txPr>
                <a:bodyPr/>
                <a:lstStyle/>
                <a:p>
                  <a:pPr>
                    <a:defRPr sz="1600" b="1" i="0" u="none" strike="noStrike">
                      <a:solidFill>
                        <a:srgbClr val="FFFFFF"/>
                      </a:solidFill>
                      <a:latin typeface="Arial"/>
                    </a:defRPr>
                  </a:pPr>
                  <a:endParaRPr lang="sv-S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B9E-4818-ACD5-A38D54EE603B}"/>
                </c:ext>
              </c:extLst>
            </c:dLbl>
            <c:dLbl>
              <c:idx val="1"/>
              <c:numFmt formatCode="0&quot;%&quot;" sourceLinked="0"/>
              <c:spPr/>
              <c:txPr>
                <a:bodyPr/>
                <a:lstStyle/>
                <a:p>
                  <a:pPr>
                    <a:defRPr sz="1600" b="1" i="0" u="none" strike="noStrike">
                      <a:solidFill>
                        <a:srgbClr val="FFFFFF"/>
                      </a:solidFill>
                      <a:latin typeface="Arial"/>
                    </a:defRPr>
                  </a:pPr>
                  <a:endParaRPr lang="sv-SE"/>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B9E-4818-ACD5-A38D54EE603B}"/>
                </c:ext>
              </c:extLst>
            </c:dLbl>
            <c:numFmt formatCode="0&quot;%&quot;" sourceLinked="0"/>
            <c:spPr>
              <a:noFill/>
              <a:ln>
                <a:noFill/>
              </a:ln>
              <a:effectLst/>
            </c:spPr>
            <c:txPr>
              <a:bodyPr/>
              <a:lstStyle/>
              <a:p>
                <a:pPr>
                  <a:defRPr sz="1800" b="1" i="0" u="none" strike="noStrike">
                    <a:solidFill>
                      <a:srgbClr val="000000"/>
                    </a:solidFill>
                    <a:latin typeface="Arial"/>
                  </a:defRPr>
                </a:pPr>
                <a:endParaRPr lang="sv-SE"/>
              </a:p>
            </c:txPr>
            <c:dLblPos val="ctr"/>
            <c:showLegendKey val="0"/>
            <c:showVal val="0"/>
            <c:showCatName val="1"/>
            <c:showSerName val="0"/>
            <c:showPercent val="1"/>
            <c:showBubbleSize val="0"/>
            <c:showLeaderLines val="0"/>
            <c:extLst>
              <c:ext xmlns:c15="http://schemas.microsoft.com/office/drawing/2012/chart" uri="{CE6537A1-D6FC-4f65-9D91-7224C49458BB}"/>
            </c:extLst>
          </c:dLbls>
          <c:cat>
            <c:strRef>
              <c:f>Sheet1!$A$2:$A$3</c:f>
              <c:strCache>
                <c:ptCount val="2"/>
                <c:pt idx="0">
                  <c:v>Köpsidor</c:v>
                </c:pt>
                <c:pt idx="1">
                  <c:v>Paywall</c:v>
                </c:pt>
              </c:strCache>
            </c:strRef>
          </c:cat>
          <c:val>
            <c:numRef>
              <c:f>Sheet1!$B$2:$B$3</c:f>
              <c:numCache>
                <c:formatCode>General</c:formatCode>
                <c:ptCount val="2"/>
                <c:pt idx="0">
                  <c:v>80</c:v>
                </c:pt>
                <c:pt idx="1">
                  <c:v>20</c:v>
                </c:pt>
              </c:numCache>
            </c:numRef>
          </c:val>
          <c:extLst>
            <c:ext xmlns:c16="http://schemas.microsoft.com/office/drawing/2014/chart" uri="{C3380CC4-5D6E-409C-BE32-E72D297353CC}">
              <c16:uniqueId val="{00000004-4B9E-4818-ACD5-A38D54EE603B}"/>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txPr>
        <a:bodyPr/>
        <a:lstStyle/>
        <a:p>
          <a:pPr>
            <a:defRPr sz="1300">
              <a:solidFill>
                <a:srgbClr val="241416"/>
              </a:solidFill>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3856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sv-SE"/>
          </a:p>
        </p:txBody>
      </p:sp>
      <p:sp>
        <p:nvSpPr>
          <p:cNvPr id="3" name="Notes Placeholder 2"/>
          <p:cNvSpPr>
            <a:spLocks noGrp="1"/>
          </p:cNvSpPr>
          <p:nvPr>
            <p:ph type="body" idx="1"/>
          </p:nvPr>
        </p:nvSpPr>
        <p:spPr/>
        <p:txBody>
          <a:bodyPr/>
          <a:lstStyle/>
          <a:p>
            <a:r>
              <a:rPr lang="en-US" dirty="0"/>
              <a:t>Jag heter Johanna Olergård och är marknadsansvarig och kundtjänstchef på Affärsvärlden. Jag har jobbat på Afv i över 6 år och varit med nästan helt från start sedan vi tog över driften 2020. Jag jobbar dagligen i Tulo Payway och Engage med kundtjänst- och marknadsmodulen, men kollar även statistik och data och administrerar flera olika systemuppsättningar.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sv-SE"/>
          </a:p>
        </p:txBody>
      </p:sp>
      <p:sp>
        <p:nvSpPr>
          <p:cNvPr id="3" name="Notes Placeholder 2"/>
          <p:cNvSpPr>
            <a:spLocks noGrp="1"/>
          </p:cNvSpPr>
          <p:nvPr>
            <p:ph type="body" idx="1"/>
          </p:nvPr>
        </p:nvSpPr>
        <p:spPr/>
        <p:txBody>
          <a:bodyPr/>
          <a:lstStyle/>
          <a:p>
            <a:r>
              <a:rPr lang="en-US" dirty="0"/>
              <a:t>Affärsvärlden drivs av Nya Klara Publishing AB sedan 2020. Tidningen har funnits sedan 1921. Vi är 'digital first' och fokuserar mycket innehåll på sajten som uppdateras kontinuerligt under dagen, men har också vår populära tidning som ges ut en gång per vecka. Cirka 60% är tidningsprenumeranter och 40% digitala. Man kan vara digital prenumerant eller digital + tidningsprenumerant, och vi har även en gratis digitalprenumeration. Vi har bara tillsvidareprenumerationer, både digitalt och på tidningen – inga styckköp eller tidsbestämda prenumerationer.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sv-SE"/>
          </a:p>
        </p:txBody>
      </p:sp>
      <p:sp>
        <p:nvSpPr>
          <p:cNvPr id="3" name="Notes Placeholder 2"/>
          <p:cNvSpPr>
            <a:spLocks noGrp="1"/>
          </p:cNvSpPr>
          <p:nvPr>
            <p:ph type="body" idx="1"/>
          </p:nvPr>
        </p:nvSpPr>
        <p:spPr/>
        <p:txBody>
          <a:bodyPr/>
          <a:lstStyle/>
          <a:p>
            <a:r>
              <a:rPr lang="en-US" dirty="0"/>
              <a:t>När Nya Klara Publishing tog över Affärsvärlden ärvde vi ett prenumerationssystem, men märkte direkt att det inte passade vårt arbetssätt. Vi hittade inget alternativ som täckte våra behov och byggde därför ett eget system, som fungerade bra i ett par år men som vi växte ur. Vi sökte då en mogen och pålitlig helhetslösning som samtidigt kändes tekniskt piggt och hade utvecklingsplaner framåt – det hittade vi i Tulo. I maj 2024 gick vi över helt till att använda Tulos tjänster och är jättenöjda.</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sv-SE"/>
          </a:p>
        </p:txBody>
      </p:sp>
      <p:sp>
        <p:nvSpPr>
          <p:cNvPr id="3" name="Notes Placeholder 2"/>
          <p:cNvSpPr>
            <a:spLocks noGrp="1"/>
          </p:cNvSpPr>
          <p:nvPr>
            <p:ph type="body" idx="1"/>
          </p:nvPr>
        </p:nvSpPr>
        <p:spPr/>
        <p:txBody>
          <a:bodyPr/>
          <a:lstStyle/>
          <a:p>
            <a:r>
              <a:rPr lang="en-US" dirty="0"/>
              <a:t>Vi är en all-in-kund i Tulos system och använder Tulo för distribution, köpsidor, kampanjsidor, paywalls, betalningar, statistik, kundtjänst och mycket mer. Vi har också inkorporerat Mailchimp för nyhetsbrev, välkomst- och churnslingor tillsammans med Tulos tjänster, så det fungerar sömlöst med prenumerantens köp, uppsägningar och produktbyten.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sv-SE"/>
          </a:p>
        </p:txBody>
      </p:sp>
      <p:sp>
        <p:nvSpPr>
          <p:cNvPr id="3" name="Notes Placeholder 2"/>
          <p:cNvSpPr>
            <a:spLocks noGrp="1"/>
          </p:cNvSpPr>
          <p:nvPr>
            <p:ph type="body" idx="1"/>
          </p:nvPr>
        </p:nvSpPr>
        <p:spPr/>
        <p:txBody>
          <a:bodyPr/>
          <a:lstStyle/>
          <a:p>
            <a:r>
              <a:rPr lang="en-US" dirty="0"/>
              <a:t>Vi har tre prenumerationstyper: Digital, Total och Free. Men inom dessa tre produkter har vi även valmöjligheter som företag eller privatperson, gruppkonton eller enskilda prenumerationer, månads- eller årsprenumeration samt betalmedel som kort, faktura och Apple Pay. Alla dessa alternativ går att skräddarsy vid försäljningen genom att skapa olika paket — och det är något vi uppskattar mest med Tulos system: att alla dessa inställningar finns.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sv-SE"/>
          </a:p>
        </p:txBody>
      </p:sp>
      <p:sp>
        <p:nvSpPr>
          <p:cNvPr id="3" name="Notes Placeholder 2"/>
          <p:cNvSpPr>
            <a:spLocks noGrp="1"/>
          </p:cNvSpPr>
          <p:nvPr>
            <p:ph type="body" idx="1"/>
          </p:nvPr>
        </p:nvSpPr>
        <p:spPr/>
        <p:txBody>
          <a:bodyPr/>
          <a:lstStyle/>
          <a:p>
            <a:r>
              <a:rPr lang="en-US" dirty="0"/>
              <a:t>Vi har tre försäljningsytor: köpsidor (standard och kampanj, bland annat via Triggerbee-popups och e-postutskick), paywall och en speciallösning för Avanza. Vi jobbar mycket med försäljning via pop-ups på sajten samt e-postutskick till våra Free-prenumeranter.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sv-SE"/>
          </a:p>
        </p:txBody>
      </p:sp>
      <p:sp>
        <p:nvSpPr>
          <p:cNvPr id="3" name="Notes Placeholder 2"/>
          <p:cNvSpPr>
            <a:spLocks noGrp="1"/>
          </p:cNvSpPr>
          <p:nvPr>
            <p:ph type="body" idx="1"/>
          </p:nvPr>
        </p:nvSpPr>
        <p:spPr/>
        <p:txBody>
          <a:bodyPr/>
          <a:lstStyle/>
          <a:p>
            <a:r>
              <a:rPr lang="en-US" dirty="0"/>
              <a:t>Av försäljningen på köpsidor och paywallen, exklusive Avanza, sker cirka 80% via köpsidor och 20% via paywallen. Vi jobbar mycket med försäljning via pop-ups på sajten samt e-postutskick till våra Free-prenumeranter, och köpsidorna konverterar klart högre än betalväggen — därför har vi lagt mer fokus där.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sv-SE"/>
          </a:p>
        </p:txBody>
      </p:sp>
      <p:sp>
        <p:nvSpPr>
          <p:cNvPr id="3" name="Notes Placeholder 2"/>
          <p:cNvSpPr>
            <a:spLocks noGrp="1"/>
          </p:cNvSpPr>
          <p:nvPr>
            <p:ph type="body" idx="1"/>
          </p:nvPr>
        </p:nvSpPr>
        <p:spPr/>
        <p:txBody>
          <a:bodyPr/>
          <a:lstStyle/>
          <a:p>
            <a:r>
              <a:rPr lang="en-US" dirty="0"/>
              <a:t>Vi bygger vår köpsida och paywall med en 'blädderfunktion' för att särskilja för besökarna vilken produkt de ska köpa. Här ser ni nuvarande köpsida, nuvarande paywall och paywallen i det nya utseendet — vi lanserar en ny sajt den här veckan, så både den gamla och den nya varianten av paywallen finns med som exempel.</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sv-SE"/>
          </a:p>
        </p:txBody>
      </p:sp>
      <p:sp>
        <p:nvSpPr>
          <p:cNvPr id="3" name="Notes Placeholder 2"/>
          <p:cNvSpPr>
            <a:spLocks noGrp="1"/>
          </p:cNvSpPr>
          <p:nvPr>
            <p:ph type="body" idx="1"/>
          </p:nvPr>
        </p:nvSpPr>
        <p:spPr/>
        <p:txBody>
          <a:bodyPr/>
          <a:lstStyle/>
          <a:p>
            <a:r>
              <a:rPr lang="en-US" dirty="0"/>
              <a:t>Vi har en hel del speciallösningar som vi behövt lösa via Tulo – Free-prenumerationer, Mailchimp-integrering, många typer av rapporter och statistik. Men den största specialaren har varit vår Avanza-integrering. Vi har ett stort samarbete med Avanza där deras kunder får en hög rabatt på en Affärsvärlden-prenumeration. För att underlätta för kunderna ville vi erbjuda prenumerationsköp direkt hos Avanza för en bättre användarupplevelse. Den stora svårigheten att lösa var att betalningen skulle gå direkt via Avanza och att användaren inte skulle behöva registrera ett betalmedel hos Tulo – pengarna skulle dras direkt från deras Avanzakonto – men att kundens användarkonto ändå behövde registreras i Tulo för att få rätt läsaraccesser på vår sajt.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sv-SE"/>
          </a:p>
        </p:txBody>
      </p:sp>
      <p:sp>
        <p:nvSpPr>
          <p:cNvPr id="3" name="Notes Placeholder 2"/>
          <p:cNvSpPr>
            <a:spLocks noGrp="1"/>
          </p:cNvSpPr>
          <p:nvPr>
            <p:ph type="body" idx="1"/>
          </p:nvPr>
        </p:nvSpPr>
        <p:spPr/>
        <p:txBody>
          <a:bodyPr/>
          <a:lstStyle/>
          <a:p>
            <a:r>
              <a:rPr lang="en-US" dirty="0"/>
              <a:t>Tack vare mycket brainstorming och bollande kunde vi landa i en lösning som funkar nästan precis som vi önskade. Det är ett par funktioner som inte är helt smärtfria för vår kundtjänst, men för kunden fungerar det väldigt smidigt. Kunden väljer sin prenumerationstyp direkt i Avanza-appen, väljer vilket Avanzakonto pengarna ska dras ifrån, länkas till en Tulo-sida för att skriva in sin e-postadress och kommer sedan tillbaka till Avanza-appen för att slutföra beställningen. Vi har byggt en integrering som gör att kunden kan läsa våra aktieanalyser – som är låst material på webben – direkt i Avanzas app och på webbsidan, och pengarna dras från Avanzakontot varje månad.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sv-SE"/>
          </a:p>
        </p:txBody>
      </p:sp>
      <p:sp>
        <p:nvSpPr>
          <p:cNvPr id="3" name="Notes Placeholder 2"/>
          <p:cNvSpPr>
            <a:spLocks noGrp="1"/>
          </p:cNvSpPr>
          <p:nvPr>
            <p:ph type="body" idx="1"/>
          </p:nvPr>
        </p:nvSpPr>
        <p:spPr/>
        <p:txBody>
          <a:bodyPr/>
          <a:lstStyle/>
          <a:p>
            <a:r>
              <a:rPr lang="en-US" dirty="0"/>
              <a:t>Känslan för användarna är väldigt trygg och som att du gjort ett klipp direkt via din bank och att du får innehållet – aktieanalyserna – direkt där du också gör dina aktieköp. Det är ett par funktioner som inte är helt smärtfria för vår kundtjänst, men för kunden fungerar det väldigt smidigt.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sv-SE"/>
          </a:p>
        </p:txBody>
      </p:sp>
      <p:sp>
        <p:nvSpPr>
          <p:cNvPr id="3" name="Notes Placeholder 2"/>
          <p:cNvSpPr>
            <a:spLocks noGrp="1"/>
          </p:cNvSpPr>
          <p:nvPr>
            <p:ph type="body" idx="1"/>
          </p:nvPr>
        </p:nvSpPr>
        <p:spPr/>
        <p:txBody>
          <a:bodyPr/>
          <a:lstStyle/>
          <a:p>
            <a:r>
              <a:rPr lang="en-US" dirty="0"/>
              <a:t>Tack för att ni lyssnade! Hör gärna av er vid frågor.</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prenumerera.affarsvarlden.se/prenumerera/standard?source=header&amp;ref=%2F" TargetMode="External"/><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hyperlink" Target="https://www.affarsvarlden.se/analys/eastnine-dubblar-upp-med-ny-skrapa"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9090B"/>
        </a:solidFill>
        <a:effectLst/>
      </p:bgPr>
    </p:bg>
    <p:spTree>
      <p:nvGrpSpPr>
        <p:cNvPr id="1" name=""/>
        <p:cNvGrpSpPr/>
        <p:nvPr/>
      </p:nvGrpSpPr>
      <p:grpSpPr>
        <a:xfrm>
          <a:off x="0" y="0"/>
          <a:ext cx="0" cy="0"/>
          <a:chOff x="0" y="0"/>
          <a:chExt cx="0" cy="0"/>
        </a:xfrm>
      </p:grpSpPr>
      <p:sp>
        <p:nvSpPr>
          <p:cNvPr id="2" name="Shape 0"/>
          <p:cNvSpPr/>
          <p:nvPr/>
        </p:nvSpPr>
        <p:spPr>
          <a:xfrm>
            <a:off x="8778240" y="-2011680"/>
            <a:ext cx="6400800" cy="6400800"/>
          </a:xfrm>
          <a:prstGeom prst="ellipse">
            <a:avLst/>
          </a:prstGeom>
          <a:solidFill>
            <a:srgbClr val="C8102E"/>
          </a:solidFill>
          <a:ln/>
        </p:spPr>
        <p:txBody>
          <a:bodyPr/>
          <a:lstStyle/>
          <a:p>
            <a:endParaRPr lang="sv-SE" noProof="0" dirty="0"/>
          </a:p>
        </p:txBody>
      </p:sp>
      <p:sp>
        <p:nvSpPr>
          <p:cNvPr id="3" name="Shape 1"/>
          <p:cNvSpPr/>
          <p:nvPr/>
        </p:nvSpPr>
        <p:spPr>
          <a:xfrm>
            <a:off x="-2194560" y="4206240"/>
            <a:ext cx="4572000" cy="4572000"/>
          </a:xfrm>
          <a:prstGeom prst="ellipse">
            <a:avLst/>
          </a:prstGeom>
          <a:solidFill>
            <a:srgbClr val="C8102E"/>
          </a:solidFill>
          <a:ln/>
        </p:spPr>
        <p:txBody>
          <a:bodyPr/>
          <a:lstStyle/>
          <a:p>
            <a:endParaRPr lang="sv-SE" noProof="0" dirty="0"/>
          </a:p>
        </p:txBody>
      </p:sp>
      <p:sp>
        <p:nvSpPr>
          <p:cNvPr id="4" name="Shape 2"/>
          <p:cNvSpPr/>
          <p:nvPr/>
        </p:nvSpPr>
        <p:spPr>
          <a:xfrm>
            <a:off x="640080" y="1371600"/>
            <a:ext cx="3657600" cy="292608"/>
          </a:xfrm>
          <a:prstGeom prst="roundRect">
            <a:avLst>
              <a:gd name="adj" fmla="val 50000"/>
            </a:avLst>
          </a:prstGeom>
          <a:solidFill>
            <a:srgbClr val="C8102E"/>
          </a:solidFill>
          <a:ln/>
        </p:spPr>
        <p:txBody>
          <a:bodyPr/>
          <a:lstStyle/>
          <a:p>
            <a:endParaRPr lang="sv-SE" noProof="0" dirty="0"/>
          </a:p>
        </p:txBody>
      </p:sp>
      <p:sp>
        <p:nvSpPr>
          <p:cNvPr id="5" name="Text 3"/>
          <p:cNvSpPr/>
          <p:nvPr/>
        </p:nvSpPr>
        <p:spPr>
          <a:xfrm>
            <a:off x="640080" y="1371600"/>
            <a:ext cx="3657600" cy="292608"/>
          </a:xfrm>
          <a:prstGeom prst="rect">
            <a:avLst/>
          </a:prstGeom>
          <a:noFill/>
          <a:ln/>
        </p:spPr>
        <p:txBody>
          <a:bodyPr wrap="square" lIns="0" tIns="0" rIns="0" bIns="0" rtlCol="0" anchor="ctr"/>
          <a:lstStyle/>
          <a:p>
            <a:pPr marL="0" indent="0" algn="ctr">
              <a:buNone/>
            </a:pPr>
            <a:r>
              <a:rPr lang="sv-SE" sz="1000" b="1" kern="0" spc="100" noProof="0" dirty="0">
                <a:solidFill>
                  <a:srgbClr val="FFFFFF"/>
                </a:solidFill>
                <a:latin typeface="Calibri" pitchFamily="34" charset="0"/>
                <a:ea typeface="Calibri" pitchFamily="34" charset="-122"/>
                <a:cs typeface="Calibri" pitchFamily="34" charset="-120"/>
              </a:rPr>
              <a:t>TULO · KUNDCASE &amp; WEBINAR</a:t>
            </a:r>
            <a:endParaRPr lang="sv-SE" sz="1000" noProof="0" dirty="0"/>
          </a:p>
        </p:txBody>
      </p:sp>
      <p:sp>
        <p:nvSpPr>
          <p:cNvPr id="6" name="Text 4"/>
          <p:cNvSpPr/>
          <p:nvPr/>
        </p:nvSpPr>
        <p:spPr>
          <a:xfrm>
            <a:off x="640080" y="1965960"/>
            <a:ext cx="10911535" cy="1463040"/>
          </a:xfrm>
          <a:prstGeom prst="rect">
            <a:avLst/>
          </a:prstGeom>
          <a:noFill/>
          <a:ln/>
        </p:spPr>
        <p:txBody>
          <a:bodyPr wrap="square" lIns="0" tIns="0" rIns="0" bIns="0" rtlCol="0" anchor="ctr"/>
          <a:lstStyle/>
          <a:p>
            <a:pPr marL="0" indent="0">
              <a:buNone/>
            </a:pPr>
            <a:r>
              <a:rPr lang="sv-SE" sz="5000" b="1" noProof="0" dirty="0">
                <a:solidFill>
                  <a:srgbClr val="FFFFFF"/>
                </a:solidFill>
                <a:latin typeface="Cambria" pitchFamily="34" charset="0"/>
                <a:ea typeface="Cambria" pitchFamily="34" charset="-122"/>
                <a:cs typeface="Cambria" pitchFamily="34" charset="-120"/>
              </a:rPr>
              <a:t>Affärsvärlden &amp; Tulo</a:t>
            </a:r>
            <a:endParaRPr lang="sv-SE" sz="5000" noProof="0" dirty="0"/>
          </a:p>
        </p:txBody>
      </p:sp>
      <p:sp>
        <p:nvSpPr>
          <p:cNvPr id="7" name="Text 5"/>
          <p:cNvSpPr/>
          <p:nvPr/>
        </p:nvSpPr>
        <p:spPr>
          <a:xfrm>
            <a:off x="640080" y="3246120"/>
            <a:ext cx="9601200" cy="640080"/>
          </a:xfrm>
          <a:prstGeom prst="rect">
            <a:avLst/>
          </a:prstGeom>
          <a:noFill/>
          <a:ln/>
        </p:spPr>
        <p:txBody>
          <a:bodyPr wrap="square" lIns="0" tIns="0" rIns="0" bIns="0" rtlCol="0" anchor="ctr"/>
          <a:lstStyle/>
          <a:p>
            <a:pPr marL="0" indent="0">
              <a:buNone/>
            </a:pPr>
            <a:r>
              <a:rPr lang="sv-SE" sz="1800" noProof="0" dirty="0">
                <a:solidFill>
                  <a:srgbClr val="E4D9D2"/>
                </a:solidFill>
                <a:latin typeface="Calibri" pitchFamily="34" charset="0"/>
                <a:ea typeface="Calibri" pitchFamily="34" charset="-122"/>
                <a:cs typeface="Calibri" pitchFamily="34" charset="-120"/>
              </a:rPr>
              <a:t>Så jobbar vi med prenumerationer, försäljning och kundtjänst i Tulo</a:t>
            </a:r>
            <a:endParaRPr lang="sv-SE" sz="1800" noProof="0" dirty="0"/>
          </a:p>
        </p:txBody>
      </p:sp>
      <p:sp>
        <p:nvSpPr>
          <p:cNvPr id="8" name="Shape 6"/>
          <p:cNvSpPr/>
          <p:nvPr/>
        </p:nvSpPr>
        <p:spPr>
          <a:xfrm>
            <a:off x="640080" y="5212080"/>
            <a:ext cx="2011680" cy="0"/>
          </a:xfrm>
          <a:prstGeom prst="line">
            <a:avLst/>
          </a:prstGeom>
          <a:noFill/>
          <a:ln w="31750">
            <a:solidFill>
              <a:srgbClr val="C8102E"/>
            </a:solidFill>
            <a:prstDash val="solid"/>
          </a:ln>
        </p:spPr>
        <p:txBody>
          <a:bodyPr/>
          <a:lstStyle/>
          <a:p>
            <a:endParaRPr lang="sv-SE" noProof="0" dirty="0"/>
          </a:p>
        </p:txBody>
      </p:sp>
      <p:sp>
        <p:nvSpPr>
          <p:cNvPr id="9" name="Text 7"/>
          <p:cNvSpPr/>
          <p:nvPr/>
        </p:nvSpPr>
        <p:spPr>
          <a:xfrm>
            <a:off x="640080" y="5349240"/>
            <a:ext cx="7315200" cy="411480"/>
          </a:xfrm>
          <a:prstGeom prst="rect">
            <a:avLst/>
          </a:prstGeom>
          <a:noFill/>
          <a:ln/>
        </p:spPr>
        <p:txBody>
          <a:bodyPr wrap="square" lIns="0" tIns="0" rIns="0" bIns="0" rtlCol="0" anchor="ctr"/>
          <a:lstStyle/>
          <a:p>
            <a:pPr marL="0" indent="0">
              <a:buNone/>
            </a:pPr>
            <a:r>
              <a:rPr lang="sv-SE" sz="1700" b="1" noProof="0" dirty="0">
                <a:solidFill>
                  <a:srgbClr val="FFFFFF"/>
                </a:solidFill>
                <a:latin typeface="Calibri" pitchFamily="34" charset="0"/>
                <a:ea typeface="Calibri" pitchFamily="34" charset="-122"/>
                <a:cs typeface="Calibri" pitchFamily="34" charset="-120"/>
              </a:rPr>
              <a:t>Johanna Olergård</a:t>
            </a:r>
            <a:endParaRPr lang="sv-SE" sz="1700" noProof="0" dirty="0"/>
          </a:p>
        </p:txBody>
      </p:sp>
      <p:sp>
        <p:nvSpPr>
          <p:cNvPr id="10" name="Text 8"/>
          <p:cNvSpPr/>
          <p:nvPr/>
        </p:nvSpPr>
        <p:spPr>
          <a:xfrm>
            <a:off x="640080" y="5760720"/>
            <a:ext cx="7315200" cy="365760"/>
          </a:xfrm>
          <a:prstGeom prst="rect">
            <a:avLst/>
          </a:prstGeom>
          <a:noFill/>
          <a:ln/>
        </p:spPr>
        <p:txBody>
          <a:bodyPr wrap="square" lIns="0" tIns="0" rIns="0" bIns="0" rtlCol="0" anchor="ctr"/>
          <a:lstStyle/>
          <a:p>
            <a:pPr marL="0" indent="0">
              <a:buNone/>
            </a:pPr>
            <a:r>
              <a:rPr lang="sv-SE" sz="1300" noProof="0" dirty="0">
                <a:solidFill>
                  <a:srgbClr val="E4D9D2"/>
                </a:solidFill>
                <a:latin typeface="Calibri" pitchFamily="34" charset="0"/>
                <a:ea typeface="Calibri" pitchFamily="34" charset="-122"/>
                <a:cs typeface="Calibri" pitchFamily="34" charset="-120"/>
              </a:rPr>
              <a:t>Marknadsansvarig &amp; Kundtjänstchef, Affärsvärlden</a:t>
            </a:r>
            <a:endParaRPr lang="sv-SE" sz="1300" noProof="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solidFill>
          <a:srgbClr val="F3E9E2"/>
        </a:solidFill>
        <a:effectLst/>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ellipse">
            <a:avLst/>
          </a:prstGeom>
          <a:solidFill>
            <a:srgbClr val="C8102E"/>
          </a:solidFill>
          <a:ln/>
        </p:spPr>
        <p:txBody>
          <a:bodyPr/>
          <a:lstStyle/>
          <a:p>
            <a:endParaRPr lang="sv-SE" noProof="0" dirty="0"/>
          </a:p>
        </p:txBody>
      </p:sp>
      <p:sp>
        <p:nvSpPr>
          <p:cNvPr id="3" name="Text 1"/>
          <p:cNvSpPr/>
          <p:nvPr/>
        </p:nvSpPr>
        <p:spPr>
          <a:xfrm>
            <a:off x="640080" y="502920"/>
            <a:ext cx="457200" cy="457200"/>
          </a:xfrm>
          <a:prstGeom prst="rect">
            <a:avLst/>
          </a:prstGeom>
          <a:noFill/>
          <a:ln/>
        </p:spPr>
        <p:txBody>
          <a:bodyPr wrap="square" lIns="0" tIns="0" rIns="0" bIns="0" rtlCol="0" anchor="ctr"/>
          <a:lstStyle/>
          <a:p>
            <a:pPr marL="0" indent="0" algn="ctr">
              <a:buNone/>
            </a:pPr>
            <a:r>
              <a:rPr lang="sv-SE" sz="1600" b="1" noProof="0" dirty="0">
                <a:solidFill>
                  <a:srgbClr val="FFFFFF"/>
                </a:solidFill>
                <a:latin typeface="Calibri" pitchFamily="34" charset="0"/>
                <a:ea typeface="Calibri" pitchFamily="34" charset="-122"/>
                <a:cs typeface="Calibri" pitchFamily="34" charset="-120"/>
              </a:rPr>
              <a:t>1</a:t>
            </a:r>
            <a:endParaRPr lang="sv-SE" sz="1600" noProof="0" dirty="0"/>
          </a:p>
        </p:txBody>
      </p:sp>
      <p:sp>
        <p:nvSpPr>
          <p:cNvPr id="4" name="Text 2"/>
          <p:cNvSpPr/>
          <p:nvPr/>
        </p:nvSpPr>
        <p:spPr>
          <a:xfrm>
            <a:off x="1234440" y="502920"/>
            <a:ext cx="7315200" cy="457200"/>
          </a:xfrm>
          <a:prstGeom prst="rect">
            <a:avLst/>
          </a:prstGeom>
          <a:noFill/>
          <a:ln/>
        </p:spPr>
        <p:txBody>
          <a:bodyPr wrap="square" lIns="0" tIns="0" rIns="0" bIns="0" rtlCol="0" anchor="ctr"/>
          <a:lstStyle/>
          <a:p>
            <a:pPr marL="0" indent="0">
              <a:buNone/>
            </a:pPr>
            <a:r>
              <a:rPr lang="sv-SE" sz="1200" b="1" kern="0" spc="120" noProof="0" dirty="0">
                <a:solidFill>
                  <a:srgbClr val="7A6A65"/>
                </a:solidFill>
                <a:latin typeface="Calibri" pitchFamily="34" charset="0"/>
                <a:ea typeface="Calibri" pitchFamily="34" charset="-122"/>
                <a:cs typeface="Calibri" pitchFamily="34" charset="-120"/>
              </a:rPr>
              <a:t>PRESENTATION AV AFFÄRSVÄRLDEN</a:t>
            </a:r>
            <a:endParaRPr lang="sv-SE" sz="1200" noProof="0" dirty="0"/>
          </a:p>
        </p:txBody>
      </p:sp>
      <p:sp>
        <p:nvSpPr>
          <p:cNvPr id="5" name="Text 3"/>
          <p:cNvSpPr/>
          <p:nvPr/>
        </p:nvSpPr>
        <p:spPr>
          <a:xfrm>
            <a:off x="640080" y="1051560"/>
            <a:ext cx="10911535" cy="822960"/>
          </a:xfrm>
          <a:prstGeom prst="rect">
            <a:avLst/>
          </a:prstGeom>
          <a:noFill/>
          <a:ln/>
        </p:spPr>
        <p:txBody>
          <a:bodyPr wrap="square" lIns="0" tIns="0" rIns="0" bIns="0" rtlCol="0" anchor="ctr"/>
          <a:lstStyle/>
          <a:p>
            <a:pPr marL="0" indent="0">
              <a:buNone/>
            </a:pPr>
            <a:r>
              <a:rPr lang="sv-SE" sz="3200" b="1" noProof="0" dirty="0">
                <a:solidFill>
                  <a:srgbClr val="241416"/>
                </a:solidFill>
                <a:latin typeface="Cambria" pitchFamily="34" charset="0"/>
                <a:ea typeface="Cambria" pitchFamily="34" charset="-122"/>
                <a:cs typeface="Cambria" pitchFamily="34" charset="-120"/>
              </a:rPr>
              <a:t>Om Affärsvärlden</a:t>
            </a:r>
            <a:endParaRPr lang="sv-SE" sz="3200" noProof="0" dirty="0"/>
          </a:p>
        </p:txBody>
      </p:sp>
      <p:sp>
        <p:nvSpPr>
          <p:cNvPr id="6" name="Text 4"/>
          <p:cNvSpPr/>
          <p:nvPr/>
        </p:nvSpPr>
        <p:spPr>
          <a:xfrm>
            <a:off x="640080" y="2103120"/>
            <a:ext cx="6309360" cy="3840480"/>
          </a:xfrm>
          <a:prstGeom prst="rect">
            <a:avLst/>
          </a:prstGeom>
          <a:noFill/>
          <a:ln/>
        </p:spPr>
        <p:txBody>
          <a:bodyPr wrap="square" lIns="0" tIns="0" rIns="0" bIns="0" rtlCol="0" anchor="t"/>
          <a:lstStyle/>
          <a:p>
            <a:pPr marL="342900" indent="-342900">
              <a:spcAft>
                <a:spcPts val="1400"/>
              </a:spcAft>
              <a:buSzPct val="100000"/>
              <a:buChar char="●"/>
            </a:pPr>
            <a:r>
              <a:rPr lang="sv-SE" sz="1550" noProof="0" dirty="0">
                <a:solidFill>
                  <a:srgbClr val="241416"/>
                </a:solidFill>
                <a:latin typeface="Calibri" pitchFamily="34" charset="0"/>
                <a:ea typeface="Calibri" pitchFamily="34" charset="-122"/>
                <a:cs typeface="Calibri" pitchFamily="34" charset="-120"/>
              </a:rPr>
              <a:t>Tidningen har funnits sedan 1901. Drivs av Nya Klara Publishing AB.</a:t>
            </a:r>
            <a:endParaRPr lang="sv-SE" sz="1550" noProof="0" dirty="0"/>
          </a:p>
          <a:p>
            <a:pPr marL="342900" indent="-342900">
              <a:spcAft>
                <a:spcPts val="1400"/>
              </a:spcAft>
              <a:buSzPct val="100000"/>
              <a:buChar char="●"/>
            </a:pPr>
            <a:r>
              <a:rPr lang="sv-SE" sz="1550" noProof="0" dirty="0">
                <a:solidFill>
                  <a:srgbClr val="241416"/>
                </a:solidFill>
                <a:latin typeface="Calibri" pitchFamily="34" charset="0"/>
                <a:ea typeface="Calibri" pitchFamily="34" charset="-122"/>
                <a:cs typeface="Calibri" pitchFamily="34" charset="-120"/>
              </a:rPr>
              <a:t>3 </a:t>
            </a:r>
            <a:r>
              <a:rPr lang="sv-SE" sz="1550" noProof="0" dirty="0" err="1">
                <a:solidFill>
                  <a:srgbClr val="241416"/>
                </a:solidFill>
                <a:latin typeface="Calibri" pitchFamily="34" charset="0"/>
                <a:ea typeface="Calibri" pitchFamily="34" charset="-122"/>
                <a:cs typeface="Calibri" pitchFamily="34" charset="-120"/>
              </a:rPr>
              <a:t>st</a:t>
            </a:r>
            <a:r>
              <a:rPr lang="sv-SE" sz="1550" noProof="0" dirty="0">
                <a:solidFill>
                  <a:srgbClr val="241416"/>
                </a:solidFill>
                <a:latin typeface="Calibri" pitchFamily="34" charset="0"/>
                <a:ea typeface="Calibri" pitchFamily="34" charset="-122"/>
                <a:cs typeface="Calibri" pitchFamily="34" charset="-120"/>
              </a:rPr>
              <a:t> produkter:</a:t>
            </a:r>
            <a:br>
              <a:rPr lang="sv-SE" sz="1550" noProof="0" dirty="0">
                <a:solidFill>
                  <a:srgbClr val="241416"/>
                </a:solidFill>
                <a:latin typeface="Calibri" pitchFamily="34" charset="0"/>
                <a:ea typeface="Calibri" pitchFamily="34" charset="-122"/>
                <a:cs typeface="Calibri" pitchFamily="34" charset="-120"/>
              </a:rPr>
            </a:br>
            <a:r>
              <a:rPr lang="sv-SE" sz="1550" noProof="0" dirty="0">
                <a:solidFill>
                  <a:srgbClr val="241416"/>
                </a:solidFill>
                <a:latin typeface="Calibri" pitchFamily="34" charset="0"/>
                <a:ea typeface="Calibri" pitchFamily="34" charset="-122"/>
                <a:cs typeface="Calibri" pitchFamily="34" charset="-120"/>
              </a:rPr>
              <a:t>- Total</a:t>
            </a:r>
            <a:br>
              <a:rPr lang="sv-SE" sz="1550" noProof="0" dirty="0">
                <a:solidFill>
                  <a:srgbClr val="241416"/>
                </a:solidFill>
                <a:latin typeface="Calibri" pitchFamily="34" charset="0"/>
                <a:ea typeface="Calibri" pitchFamily="34" charset="-122"/>
                <a:cs typeface="Calibri" pitchFamily="34" charset="-120"/>
              </a:rPr>
            </a:br>
            <a:r>
              <a:rPr lang="sv-SE" sz="1550" noProof="0" dirty="0">
                <a:solidFill>
                  <a:srgbClr val="241416"/>
                </a:solidFill>
                <a:latin typeface="Calibri" pitchFamily="34" charset="0"/>
                <a:ea typeface="Calibri" pitchFamily="34" charset="-122"/>
                <a:cs typeface="Calibri" pitchFamily="34" charset="-120"/>
              </a:rPr>
              <a:t>- Digital</a:t>
            </a:r>
            <a:br>
              <a:rPr lang="sv-SE" sz="1550" noProof="0" dirty="0">
                <a:solidFill>
                  <a:srgbClr val="241416"/>
                </a:solidFill>
                <a:latin typeface="Calibri" pitchFamily="34" charset="0"/>
                <a:ea typeface="Calibri" pitchFamily="34" charset="-122"/>
                <a:cs typeface="Calibri" pitchFamily="34" charset="-120"/>
              </a:rPr>
            </a:br>
            <a:r>
              <a:rPr lang="sv-SE" sz="1550" noProof="0" dirty="0">
                <a:solidFill>
                  <a:srgbClr val="241416"/>
                </a:solidFill>
                <a:latin typeface="Calibri" pitchFamily="34" charset="0"/>
                <a:ea typeface="Calibri" pitchFamily="34" charset="-122"/>
                <a:cs typeface="Calibri" pitchFamily="34" charset="-120"/>
              </a:rPr>
              <a:t>- </a:t>
            </a:r>
            <a:r>
              <a:rPr lang="sv-SE" sz="1550" noProof="0" dirty="0" err="1">
                <a:solidFill>
                  <a:srgbClr val="241416"/>
                </a:solidFill>
                <a:latin typeface="Calibri" pitchFamily="34" charset="0"/>
                <a:ea typeface="Calibri" pitchFamily="34" charset="-122"/>
                <a:cs typeface="Calibri" pitchFamily="34" charset="-120"/>
              </a:rPr>
              <a:t>Free</a:t>
            </a:r>
            <a:endParaRPr lang="sv-SE" sz="1550" dirty="0">
              <a:solidFill>
                <a:srgbClr val="241416"/>
              </a:solidFill>
              <a:latin typeface="Calibri" pitchFamily="34" charset="0"/>
              <a:ea typeface="Calibri" pitchFamily="34" charset="-122"/>
              <a:cs typeface="Calibri" pitchFamily="34" charset="-120"/>
            </a:endParaRPr>
          </a:p>
          <a:p>
            <a:pPr marL="342900" indent="-342900">
              <a:spcAft>
                <a:spcPts val="1400"/>
              </a:spcAft>
              <a:buSzPct val="100000"/>
              <a:buChar char="●"/>
            </a:pPr>
            <a:r>
              <a:rPr lang="sv-SE" sz="1550" noProof="0" dirty="0">
                <a:solidFill>
                  <a:srgbClr val="241416"/>
                </a:solidFill>
                <a:latin typeface="Calibri" pitchFamily="34" charset="0"/>
                <a:ea typeface="Calibri" pitchFamily="34" charset="-122"/>
                <a:cs typeface="Calibri" pitchFamily="34" charset="-120"/>
              </a:rPr>
              <a:t>Digital </a:t>
            </a:r>
            <a:r>
              <a:rPr lang="sv-SE" sz="1550" noProof="0" dirty="0" err="1">
                <a:solidFill>
                  <a:srgbClr val="241416"/>
                </a:solidFill>
                <a:latin typeface="Calibri" pitchFamily="34" charset="0"/>
                <a:ea typeface="Calibri" pitchFamily="34" charset="-122"/>
                <a:cs typeface="Calibri" pitchFamily="34" charset="-120"/>
              </a:rPr>
              <a:t>first</a:t>
            </a:r>
            <a:r>
              <a:rPr lang="sv-SE" sz="1550" noProof="0" dirty="0">
                <a:solidFill>
                  <a:srgbClr val="241416"/>
                </a:solidFill>
                <a:latin typeface="Calibri" pitchFamily="34" charset="0"/>
                <a:ea typeface="Calibri" pitchFamily="34" charset="-122"/>
                <a:cs typeface="Calibri" pitchFamily="34" charset="-120"/>
              </a:rPr>
              <a:t>: kontinuerligt uppdaterat innehåll på sajten</a:t>
            </a:r>
          </a:p>
          <a:p>
            <a:pPr marL="342900" indent="-342900">
              <a:spcAft>
                <a:spcPts val="1400"/>
              </a:spcAft>
              <a:buSzPct val="100000"/>
              <a:buChar char="●"/>
            </a:pPr>
            <a:r>
              <a:rPr lang="sv-SE" sz="1550" noProof="0" dirty="0">
                <a:solidFill>
                  <a:srgbClr val="241416"/>
                </a:solidFill>
                <a:latin typeface="Calibri" pitchFamily="34" charset="0"/>
                <a:ea typeface="Calibri" pitchFamily="34" charset="-122"/>
                <a:cs typeface="Calibri" pitchFamily="34" charset="-120"/>
              </a:rPr>
              <a:t>Utgivning av tidning en gång/vecka</a:t>
            </a:r>
            <a:endParaRPr lang="sv-SE" sz="1550" noProof="0" dirty="0"/>
          </a:p>
          <a:p>
            <a:pPr marL="342900" indent="-342900">
              <a:spcAft>
                <a:spcPts val="1400"/>
              </a:spcAft>
              <a:buSzPct val="100000"/>
              <a:buChar char="●"/>
            </a:pPr>
            <a:r>
              <a:rPr lang="sv-SE" sz="1550" noProof="0" dirty="0">
                <a:solidFill>
                  <a:srgbClr val="241416"/>
                </a:solidFill>
                <a:latin typeface="Calibri" pitchFamily="34" charset="0"/>
                <a:ea typeface="Calibri" pitchFamily="34" charset="-122"/>
                <a:cs typeface="Calibri" pitchFamily="34" charset="-120"/>
              </a:rPr>
              <a:t>Enbart tillsvidareprenumerationer, månad och år.</a:t>
            </a:r>
            <a:endParaRPr lang="sv-SE" sz="1550" noProof="0" dirty="0"/>
          </a:p>
        </p:txBody>
      </p:sp>
      <p:sp>
        <p:nvSpPr>
          <p:cNvPr id="7" name="Shape 5"/>
          <p:cNvSpPr/>
          <p:nvPr/>
        </p:nvSpPr>
        <p:spPr>
          <a:xfrm>
            <a:off x="7406640" y="2103120"/>
            <a:ext cx="1965960" cy="1737360"/>
          </a:xfrm>
          <a:prstGeom prst="roundRect">
            <a:avLst>
              <a:gd name="adj" fmla="val 4211"/>
            </a:avLst>
          </a:prstGeom>
          <a:solidFill>
            <a:srgbClr val="FFFFFF"/>
          </a:solidFill>
          <a:ln/>
          <a:effectLst>
            <a:outerShdw blurRad="101600" dist="38100" dir="5400000" algn="bl" rotWithShape="0">
              <a:srgbClr val="3A2A26">
                <a:alpha val="18000"/>
              </a:srgbClr>
            </a:outerShdw>
          </a:effectLst>
        </p:spPr>
        <p:txBody>
          <a:bodyPr/>
          <a:lstStyle/>
          <a:p>
            <a:endParaRPr lang="sv-SE" noProof="0" dirty="0"/>
          </a:p>
        </p:txBody>
      </p:sp>
      <p:sp>
        <p:nvSpPr>
          <p:cNvPr id="8" name="Text 6"/>
          <p:cNvSpPr/>
          <p:nvPr/>
        </p:nvSpPr>
        <p:spPr>
          <a:xfrm>
            <a:off x="7543800" y="2240280"/>
            <a:ext cx="1691640" cy="955548"/>
          </a:xfrm>
          <a:prstGeom prst="rect">
            <a:avLst/>
          </a:prstGeom>
          <a:noFill/>
          <a:ln/>
        </p:spPr>
        <p:txBody>
          <a:bodyPr wrap="square" lIns="0" tIns="0" rIns="0" bIns="0" rtlCol="0" anchor="b"/>
          <a:lstStyle/>
          <a:p>
            <a:pPr marL="0" indent="0" algn="ctr">
              <a:buNone/>
            </a:pPr>
            <a:r>
              <a:rPr lang="sv-SE" sz="3400" b="1" noProof="0" dirty="0">
                <a:solidFill>
                  <a:srgbClr val="C8102E"/>
                </a:solidFill>
                <a:latin typeface="Cambria" pitchFamily="34" charset="0"/>
                <a:ea typeface="Cambria" pitchFamily="34" charset="-122"/>
                <a:cs typeface="Cambria" pitchFamily="34" charset="-120"/>
              </a:rPr>
              <a:t>1901</a:t>
            </a:r>
            <a:endParaRPr lang="sv-SE" sz="3400" noProof="0" dirty="0"/>
          </a:p>
        </p:txBody>
      </p:sp>
      <p:sp>
        <p:nvSpPr>
          <p:cNvPr id="9" name="Text 7"/>
          <p:cNvSpPr/>
          <p:nvPr/>
        </p:nvSpPr>
        <p:spPr>
          <a:xfrm>
            <a:off x="7543800" y="3145536"/>
            <a:ext cx="1691640" cy="608076"/>
          </a:xfrm>
          <a:prstGeom prst="rect">
            <a:avLst/>
          </a:prstGeom>
          <a:noFill/>
          <a:ln/>
        </p:spPr>
        <p:txBody>
          <a:bodyPr wrap="square" lIns="0" tIns="0" rIns="0" bIns="0" rtlCol="0" anchor="t"/>
          <a:lstStyle/>
          <a:p>
            <a:pPr marL="0" indent="0" algn="ctr">
              <a:buNone/>
            </a:pPr>
            <a:r>
              <a:rPr lang="sv-SE" sz="1250" noProof="0" dirty="0">
                <a:solidFill>
                  <a:srgbClr val="241416"/>
                </a:solidFill>
                <a:latin typeface="Calibri" pitchFamily="34" charset="0"/>
                <a:ea typeface="Calibri" pitchFamily="34" charset="-122"/>
                <a:cs typeface="Calibri" pitchFamily="34" charset="-120"/>
              </a:rPr>
              <a:t>Grundades</a:t>
            </a:r>
            <a:endParaRPr lang="sv-SE" sz="1250" noProof="0" dirty="0"/>
          </a:p>
        </p:txBody>
      </p:sp>
      <p:sp>
        <p:nvSpPr>
          <p:cNvPr id="13" name="Text 11"/>
          <p:cNvSpPr/>
          <p:nvPr/>
        </p:nvSpPr>
        <p:spPr>
          <a:xfrm>
            <a:off x="640080" y="6400800"/>
            <a:ext cx="5486400" cy="320040"/>
          </a:xfrm>
          <a:prstGeom prst="rect">
            <a:avLst/>
          </a:prstGeom>
          <a:noFill/>
          <a:ln/>
        </p:spPr>
        <p:txBody>
          <a:bodyPr wrap="square" lIns="0" tIns="0" rIns="0" bIns="0" rtlCol="0" anchor="ctr"/>
          <a:lstStyle/>
          <a:p>
            <a:pPr marL="0" indent="0">
              <a:buNone/>
            </a:pPr>
            <a:r>
              <a:rPr lang="sv-SE" sz="900" noProof="0" dirty="0">
                <a:solidFill>
                  <a:srgbClr val="7A6A65"/>
                </a:solidFill>
                <a:latin typeface="Calibri" pitchFamily="34" charset="0"/>
                <a:ea typeface="Calibri" pitchFamily="34" charset="-122"/>
                <a:cs typeface="Calibri" pitchFamily="34" charset="-120"/>
              </a:rPr>
              <a:t>Affärsvärlden × Tulo</a:t>
            </a:r>
            <a:endParaRPr lang="sv-SE" sz="900" noProof="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solidFill>
          <a:srgbClr val="F3E9E2"/>
        </a:solidFill>
        <a:effectLst/>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ellipse">
            <a:avLst/>
          </a:prstGeom>
          <a:solidFill>
            <a:srgbClr val="C8102E"/>
          </a:solidFill>
          <a:ln/>
        </p:spPr>
        <p:txBody>
          <a:bodyPr/>
          <a:lstStyle/>
          <a:p>
            <a:endParaRPr lang="sv-SE" noProof="0" dirty="0"/>
          </a:p>
        </p:txBody>
      </p:sp>
      <p:sp>
        <p:nvSpPr>
          <p:cNvPr id="3" name="Text 1"/>
          <p:cNvSpPr/>
          <p:nvPr/>
        </p:nvSpPr>
        <p:spPr>
          <a:xfrm>
            <a:off x="640080" y="502920"/>
            <a:ext cx="457200" cy="457200"/>
          </a:xfrm>
          <a:prstGeom prst="rect">
            <a:avLst/>
          </a:prstGeom>
          <a:noFill/>
          <a:ln/>
        </p:spPr>
        <p:txBody>
          <a:bodyPr wrap="square" lIns="0" tIns="0" rIns="0" bIns="0" rtlCol="0" anchor="ctr"/>
          <a:lstStyle/>
          <a:p>
            <a:pPr marL="0" indent="0" algn="ctr">
              <a:buNone/>
            </a:pPr>
            <a:r>
              <a:rPr lang="sv-SE" sz="1600" b="1" noProof="0" dirty="0">
                <a:solidFill>
                  <a:srgbClr val="FFFFFF"/>
                </a:solidFill>
                <a:latin typeface="Calibri" pitchFamily="34" charset="0"/>
                <a:ea typeface="Calibri" pitchFamily="34" charset="-122"/>
                <a:cs typeface="Calibri" pitchFamily="34" charset="-120"/>
              </a:rPr>
              <a:t>2</a:t>
            </a:r>
            <a:endParaRPr lang="sv-SE" sz="1600" noProof="0" dirty="0"/>
          </a:p>
        </p:txBody>
      </p:sp>
      <p:sp>
        <p:nvSpPr>
          <p:cNvPr id="4" name="Text 2"/>
          <p:cNvSpPr/>
          <p:nvPr/>
        </p:nvSpPr>
        <p:spPr>
          <a:xfrm>
            <a:off x="1234440" y="502920"/>
            <a:ext cx="7315200" cy="457200"/>
          </a:xfrm>
          <a:prstGeom prst="rect">
            <a:avLst/>
          </a:prstGeom>
          <a:noFill/>
          <a:ln/>
        </p:spPr>
        <p:txBody>
          <a:bodyPr wrap="square" lIns="0" tIns="0" rIns="0" bIns="0" rtlCol="0" anchor="ctr"/>
          <a:lstStyle/>
          <a:p>
            <a:pPr marL="0" indent="0">
              <a:buNone/>
            </a:pPr>
            <a:r>
              <a:rPr lang="sv-SE" sz="1200" b="1" kern="0" spc="120" noProof="0" dirty="0">
                <a:solidFill>
                  <a:srgbClr val="7A6A65"/>
                </a:solidFill>
                <a:latin typeface="Calibri" pitchFamily="34" charset="0"/>
                <a:ea typeface="Calibri" pitchFamily="34" charset="-122"/>
                <a:cs typeface="Calibri" pitchFamily="34" charset="-120"/>
              </a:rPr>
              <a:t>HUR AFFÄRSVÄRLDEN ANVÄNDER TULO</a:t>
            </a:r>
            <a:endParaRPr lang="sv-SE" sz="1200" noProof="0" dirty="0"/>
          </a:p>
        </p:txBody>
      </p:sp>
      <p:sp>
        <p:nvSpPr>
          <p:cNvPr id="5" name="Text 3"/>
          <p:cNvSpPr/>
          <p:nvPr/>
        </p:nvSpPr>
        <p:spPr>
          <a:xfrm>
            <a:off x="640080" y="1051560"/>
            <a:ext cx="10911535" cy="822960"/>
          </a:xfrm>
          <a:prstGeom prst="rect">
            <a:avLst/>
          </a:prstGeom>
          <a:noFill/>
          <a:ln/>
        </p:spPr>
        <p:txBody>
          <a:bodyPr wrap="square" lIns="0" tIns="0" rIns="0" bIns="0" rtlCol="0" anchor="ctr"/>
          <a:lstStyle/>
          <a:p>
            <a:pPr marL="0" indent="0">
              <a:buNone/>
            </a:pPr>
            <a:r>
              <a:rPr lang="sv-SE" sz="3200" b="1" noProof="0" dirty="0">
                <a:solidFill>
                  <a:srgbClr val="241416"/>
                </a:solidFill>
                <a:latin typeface="Cambria" pitchFamily="34" charset="0"/>
                <a:ea typeface="Cambria" pitchFamily="34" charset="-122"/>
                <a:cs typeface="Cambria" pitchFamily="34" charset="-120"/>
              </a:rPr>
              <a:t>Vår resa till Tulo</a:t>
            </a:r>
            <a:endParaRPr lang="sv-SE" sz="3200" noProof="0" dirty="0"/>
          </a:p>
        </p:txBody>
      </p:sp>
      <p:sp>
        <p:nvSpPr>
          <p:cNvPr id="6" name="Shape 4"/>
          <p:cNvSpPr/>
          <p:nvPr/>
        </p:nvSpPr>
        <p:spPr>
          <a:xfrm>
            <a:off x="640080" y="2286000"/>
            <a:ext cx="548640" cy="548640"/>
          </a:xfrm>
          <a:prstGeom prst="ellipse">
            <a:avLst/>
          </a:prstGeom>
          <a:solidFill>
            <a:srgbClr val="C8102E"/>
          </a:solidFill>
          <a:ln/>
        </p:spPr>
        <p:txBody>
          <a:bodyPr/>
          <a:lstStyle/>
          <a:p>
            <a:endParaRPr lang="sv-SE" noProof="0" dirty="0"/>
          </a:p>
        </p:txBody>
      </p:sp>
      <p:sp>
        <p:nvSpPr>
          <p:cNvPr id="7" name="Text 5"/>
          <p:cNvSpPr/>
          <p:nvPr/>
        </p:nvSpPr>
        <p:spPr>
          <a:xfrm>
            <a:off x="640080" y="2286000"/>
            <a:ext cx="548640" cy="548640"/>
          </a:xfrm>
          <a:prstGeom prst="rect">
            <a:avLst/>
          </a:prstGeom>
          <a:noFill/>
          <a:ln/>
        </p:spPr>
        <p:txBody>
          <a:bodyPr wrap="square" lIns="0" tIns="0" rIns="0" bIns="0" rtlCol="0" anchor="ctr"/>
          <a:lstStyle/>
          <a:p>
            <a:pPr marL="0" indent="0" algn="ctr">
              <a:buNone/>
            </a:pPr>
            <a:r>
              <a:rPr lang="sv-SE" sz="1800" b="1" noProof="0" dirty="0">
                <a:solidFill>
                  <a:srgbClr val="FFFFFF"/>
                </a:solidFill>
                <a:latin typeface="Calibri" pitchFamily="34" charset="0"/>
                <a:ea typeface="Calibri" pitchFamily="34" charset="-122"/>
                <a:cs typeface="Calibri" pitchFamily="34" charset="-120"/>
              </a:rPr>
              <a:t>1</a:t>
            </a:r>
            <a:endParaRPr lang="sv-SE" sz="1800" noProof="0" dirty="0"/>
          </a:p>
        </p:txBody>
      </p:sp>
      <p:sp>
        <p:nvSpPr>
          <p:cNvPr id="8" name="Shape 6"/>
          <p:cNvSpPr/>
          <p:nvPr/>
        </p:nvSpPr>
        <p:spPr>
          <a:xfrm>
            <a:off x="1280160" y="2560320"/>
            <a:ext cx="1996364" cy="0"/>
          </a:xfrm>
          <a:prstGeom prst="line">
            <a:avLst/>
          </a:prstGeom>
          <a:noFill/>
          <a:ln w="25400">
            <a:solidFill>
              <a:srgbClr val="E4D9D2"/>
            </a:solidFill>
            <a:prstDash val="dash"/>
          </a:ln>
        </p:spPr>
        <p:txBody>
          <a:bodyPr/>
          <a:lstStyle/>
          <a:p>
            <a:endParaRPr lang="sv-SE" noProof="0" dirty="0"/>
          </a:p>
        </p:txBody>
      </p:sp>
      <p:sp>
        <p:nvSpPr>
          <p:cNvPr id="9" name="Text 7"/>
          <p:cNvSpPr/>
          <p:nvPr/>
        </p:nvSpPr>
        <p:spPr>
          <a:xfrm>
            <a:off x="640080" y="3017520"/>
            <a:ext cx="2407844" cy="548640"/>
          </a:xfrm>
          <a:prstGeom prst="rect">
            <a:avLst/>
          </a:prstGeom>
          <a:noFill/>
          <a:ln/>
        </p:spPr>
        <p:txBody>
          <a:bodyPr wrap="square" lIns="0" tIns="0" rIns="0" bIns="0" rtlCol="0" anchor="ctr"/>
          <a:lstStyle/>
          <a:p>
            <a:r>
              <a:rPr lang="sv-SE" sz="1650" b="1" noProof="0" dirty="0">
                <a:solidFill>
                  <a:srgbClr val="241416"/>
                </a:solidFill>
                <a:latin typeface="Cambria" pitchFamily="34" charset="0"/>
                <a:ea typeface="Cambria" pitchFamily="34" charset="-122"/>
                <a:cs typeface="Cambria" pitchFamily="34" charset="-120"/>
              </a:rPr>
              <a:t>Ärvt system</a:t>
            </a:r>
            <a:br>
              <a:rPr lang="sv-SE" sz="1650" b="1" noProof="0" dirty="0">
                <a:solidFill>
                  <a:srgbClr val="241416"/>
                </a:solidFill>
                <a:latin typeface="Cambria" pitchFamily="34" charset="0"/>
                <a:ea typeface="Cambria" pitchFamily="34" charset="-122"/>
                <a:cs typeface="Cambria" pitchFamily="34" charset="-120"/>
              </a:rPr>
            </a:br>
            <a:r>
              <a:rPr lang="sv-SE" sz="1650" noProof="0" dirty="0">
                <a:solidFill>
                  <a:srgbClr val="241416"/>
                </a:solidFill>
                <a:latin typeface="Cambria" pitchFamily="34" charset="0"/>
                <a:ea typeface="Cambria" pitchFamily="34" charset="-122"/>
                <a:cs typeface="Cambria" pitchFamily="34" charset="-120"/>
              </a:rPr>
              <a:t>Q1 2020</a:t>
            </a:r>
            <a:endParaRPr lang="sv-SE" sz="1650" noProof="0" dirty="0"/>
          </a:p>
        </p:txBody>
      </p:sp>
      <p:sp>
        <p:nvSpPr>
          <p:cNvPr id="10" name="Text 8"/>
          <p:cNvSpPr/>
          <p:nvPr/>
        </p:nvSpPr>
        <p:spPr>
          <a:xfrm>
            <a:off x="640080" y="3611880"/>
            <a:ext cx="2407844" cy="1188720"/>
          </a:xfrm>
          <a:prstGeom prst="rect">
            <a:avLst/>
          </a:prstGeom>
          <a:noFill/>
          <a:ln/>
        </p:spPr>
        <p:txBody>
          <a:bodyPr wrap="square" lIns="0" tIns="0" rIns="0" bIns="0" rtlCol="0" anchor="ctr"/>
          <a:lstStyle/>
          <a:p>
            <a:pPr marL="0" indent="0">
              <a:buNone/>
            </a:pPr>
            <a:r>
              <a:rPr lang="sv-SE" sz="1250" noProof="0" dirty="0">
                <a:solidFill>
                  <a:srgbClr val="7A6A65"/>
                </a:solidFill>
                <a:latin typeface="Calibri" pitchFamily="34" charset="0"/>
                <a:ea typeface="Calibri" pitchFamily="34" charset="-122"/>
                <a:cs typeface="Calibri" pitchFamily="34" charset="-120"/>
              </a:rPr>
              <a:t>Passade inte vårt arbetssätt</a:t>
            </a:r>
            <a:endParaRPr lang="sv-SE" sz="1250" noProof="0" dirty="0"/>
          </a:p>
        </p:txBody>
      </p:sp>
      <p:sp>
        <p:nvSpPr>
          <p:cNvPr id="11" name="Shape 9"/>
          <p:cNvSpPr/>
          <p:nvPr/>
        </p:nvSpPr>
        <p:spPr>
          <a:xfrm>
            <a:off x="3367964" y="2286000"/>
            <a:ext cx="548640" cy="548640"/>
          </a:xfrm>
          <a:prstGeom prst="ellipse">
            <a:avLst/>
          </a:prstGeom>
          <a:solidFill>
            <a:srgbClr val="C8102E"/>
          </a:solidFill>
          <a:ln/>
        </p:spPr>
        <p:txBody>
          <a:bodyPr/>
          <a:lstStyle/>
          <a:p>
            <a:endParaRPr lang="sv-SE" noProof="0" dirty="0"/>
          </a:p>
        </p:txBody>
      </p:sp>
      <p:sp>
        <p:nvSpPr>
          <p:cNvPr id="12" name="Text 10"/>
          <p:cNvSpPr/>
          <p:nvPr/>
        </p:nvSpPr>
        <p:spPr>
          <a:xfrm>
            <a:off x="3367964" y="2286000"/>
            <a:ext cx="548640" cy="548640"/>
          </a:xfrm>
          <a:prstGeom prst="rect">
            <a:avLst/>
          </a:prstGeom>
          <a:noFill/>
          <a:ln/>
        </p:spPr>
        <p:txBody>
          <a:bodyPr wrap="square" lIns="0" tIns="0" rIns="0" bIns="0" rtlCol="0" anchor="ctr"/>
          <a:lstStyle/>
          <a:p>
            <a:pPr marL="0" indent="0" algn="ctr">
              <a:buNone/>
            </a:pPr>
            <a:r>
              <a:rPr lang="sv-SE" sz="1800" b="1" noProof="0" dirty="0">
                <a:solidFill>
                  <a:srgbClr val="FFFFFF"/>
                </a:solidFill>
                <a:latin typeface="Calibri" pitchFamily="34" charset="0"/>
                <a:ea typeface="Calibri" pitchFamily="34" charset="-122"/>
                <a:cs typeface="Calibri" pitchFamily="34" charset="-120"/>
              </a:rPr>
              <a:t>2</a:t>
            </a:r>
            <a:endParaRPr lang="sv-SE" sz="1800" noProof="0" dirty="0"/>
          </a:p>
        </p:txBody>
      </p:sp>
      <p:sp>
        <p:nvSpPr>
          <p:cNvPr id="13" name="Shape 11"/>
          <p:cNvSpPr/>
          <p:nvPr/>
        </p:nvSpPr>
        <p:spPr>
          <a:xfrm>
            <a:off x="4008044" y="2560320"/>
            <a:ext cx="1996364" cy="0"/>
          </a:xfrm>
          <a:prstGeom prst="line">
            <a:avLst/>
          </a:prstGeom>
          <a:noFill/>
          <a:ln w="25400">
            <a:solidFill>
              <a:srgbClr val="E4D9D2"/>
            </a:solidFill>
            <a:prstDash val="dash"/>
          </a:ln>
        </p:spPr>
        <p:txBody>
          <a:bodyPr/>
          <a:lstStyle/>
          <a:p>
            <a:endParaRPr lang="sv-SE" noProof="0" dirty="0"/>
          </a:p>
        </p:txBody>
      </p:sp>
      <p:sp>
        <p:nvSpPr>
          <p:cNvPr id="14" name="Text 12"/>
          <p:cNvSpPr/>
          <p:nvPr/>
        </p:nvSpPr>
        <p:spPr>
          <a:xfrm>
            <a:off x="3367964" y="3017520"/>
            <a:ext cx="2407844" cy="548640"/>
          </a:xfrm>
          <a:prstGeom prst="rect">
            <a:avLst/>
          </a:prstGeom>
          <a:noFill/>
          <a:ln/>
        </p:spPr>
        <p:txBody>
          <a:bodyPr wrap="square" lIns="0" tIns="0" rIns="0" bIns="0" rtlCol="0" anchor="ctr"/>
          <a:lstStyle/>
          <a:p>
            <a:r>
              <a:rPr lang="sv-SE" sz="1650" b="1" noProof="0" dirty="0">
                <a:solidFill>
                  <a:srgbClr val="241416"/>
                </a:solidFill>
                <a:latin typeface="Cambria" pitchFamily="34" charset="0"/>
                <a:ea typeface="Cambria" pitchFamily="34" charset="-122"/>
                <a:cs typeface="Cambria" pitchFamily="34" charset="-120"/>
              </a:rPr>
              <a:t>Byggde eget</a:t>
            </a:r>
            <a:br>
              <a:rPr lang="sv-SE" sz="1650" b="1" noProof="0" dirty="0">
                <a:solidFill>
                  <a:srgbClr val="241416"/>
                </a:solidFill>
                <a:latin typeface="Cambria" pitchFamily="34" charset="0"/>
                <a:ea typeface="Cambria" pitchFamily="34" charset="-122"/>
                <a:cs typeface="Cambria" pitchFamily="34" charset="-120"/>
              </a:rPr>
            </a:br>
            <a:r>
              <a:rPr lang="sv-SE" sz="1650" noProof="0" dirty="0">
                <a:solidFill>
                  <a:srgbClr val="241416"/>
                </a:solidFill>
                <a:latin typeface="Cambria" pitchFamily="34" charset="0"/>
                <a:ea typeface="Cambria" pitchFamily="34" charset="-122"/>
                <a:cs typeface="Cambria" pitchFamily="34" charset="-120"/>
              </a:rPr>
              <a:t>Q4 2020</a:t>
            </a:r>
            <a:endParaRPr lang="sv-SE" sz="1650" noProof="0" dirty="0"/>
          </a:p>
        </p:txBody>
      </p:sp>
      <p:sp>
        <p:nvSpPr>
          <p:cNvPr id="15" name="Text 13"/>
          <p:cNvSpPr/>
          <p:nvPr/>
        </p:nvSpPr>
        <p:spPr>
          <a:xfrm>
            <a:off x="3367964" y="3611880"/>
            <a:ext cx="2407844" cy="1188720"/>
          </a:xfrm>
          <a:prstGeom prst="rect">
            <a:avLst/>
          </a:prstGeom>
          <a:noFill/>
          <a:ln/>
        </p:spPr>
        <p:txBody>
          <a:bodyPr wrap="square" lIns="0" tIns="0" rIns="0" bIns="0" rtlCol="0" anchor="ctr"/>
          <a:lstStyle/>
          <a:p>
            <a:pPr marL="0" indent="0">
              <a:buNone/>
            </a:pPr>
            <a:r>
              <a:rPr lang="sv-SE" sz="1250" noProof="0" dirty="0">
                <a:solidFill>
                  <a:srgbClr val="7A6A65"/>
                </a:solidFill>
                <a:latin typeface="Calibri" pitchFamily="34" charset="0"/>
                <a:ea typeface="Calibri" pitchFamily="34" charset="-122"/>
                <a:cs typeface="Calibri" pitchFamily="34" charset="-120"/>
              </a:rPr>
              <a:t>Fungerade bra – tills vi växte ur det</a:t>
            </a:r>
            <a:endParaRPr lang="sv-SE" sz="1250" noProof="0" dirty="0"/>
          </a:p>
        </p:txBody>
      </p:sp>
      <p:sp>
        <p:nvSpPr>
          <p:cNvPr id="16" name="Shape 14"/>
          <p:cNvSpPr/>
          <p:nvPr/>
        </p:nvSpPr>
        <p:spPr>
          <a:xfrm>
            <a:off x="6095848" y="2286000"/>
            <a:ext cx="548640" cy="548640"/>
          </a:xfrm>
          <a:prstGeom prst="ellipse">
            <a:avLst/>
          </a:prstGeom>
          <a:solidFill>
            <a:srgbClr val="C8102E"/>
          </a:solidFill>
          <a:ln/>
        </p:spPr>
        <p:txBody>
          <a:bodyPr/>
          <a:lstStyle/>
          <a:p>
            <a:endParaRPr lang="sv-SE" noProof="0" dirty="0"/>
          </a:p>
        </p:txBody>
      </p:sp>
      <p:sp>
        <p:nvSpPr>
          <p:cNvPr id="17" name="Text 15"/>
          <p:cNvSpPr/>
          <p:nvPr/>
        </p:nvSpPr>
        <p:spPr>
          <a:xfrm>
            <a:off x="6095848" y="2286000"/>
            <a:ext cx="548640" cy="548640"/>
          </a:xfrm>
          <a:prstGeom prst="rect">
            <a:avLst/>
          </a:prstGeom>
          <a:noFill/>
          <a:ln/>
        </p:spPr>
        <p:txBody>
          <a:bodyPr wrap="square" lIns="0" tIns="0" rIns="0" bIns="0" rtlCol="0" anchor="ctr"/>
          <a:lstStyle/>
          <a:p>
            <a:pPr marL="0" indent="0" algn="ctr">
              <a:buNone/>
            </a:pPr>
            <a:r>
              <a:rPr lang="sv-SE" sz="1800" b="1" noProof="0" dirty="0">
                <a:solidFill>
                  <a:srgbClr val="FFFFFF"/>
                </a:solidFill>
                <a:latin typeface="Calibri" pitchFamily="34" charset="0"/>
                <a:ea typeface="Calibri" pitchFamily="34" charset="-122"/>
                <a:cs typeface="Calibri" pitchFamily="34" charset="-120"/>
              </a:rPr>
              <a:t>3</a:t>
            </a:r>
            <a:endParaRPr lang="sv-SE" sz="1800" noProof="0" dirty="0"/>
          </a:p>
        </p:txBody>
      </p:sp>
      <p:sp>
        <p:nvSpPr>
          <p:cNvPr id="18" name="Shape 16"/>
          <p:cNvSpPr/>
          <p:nvPr/>
        </p:nvSpPr>
        <p:spPr>
          <a:xfrm>
            <a:off x="6735928" y="2560320"/>
            <a:ext cx="1996364" cy="0"/>
          </a:xfrm>
          <a:prstGeom prst="line">
            <a:avLst/>
          </a:prstGeom>
          <a:noFill/>
          <a:ln w="25400">
            <a:solidFill>
              <a:srgbClr val="E4D9D2"/>
            </a:solidFill>
            <a:prstDash val="dash"/>
          </a:ln>
        </p:spPr>
        <p:txBody>
          <a:bodyPr/>
          <a:lstStyle/>
          <a:p>
            <a:endParaRPr lang="sv-SE" noProof="0" dirty="0"/>
          </a:p>
        </p:txBody>
      </p:sp>
      <p:sp>
        <p:nvSpPr>
          <p:cNvPr id="19" name="Text 17"/>
          <p:cNvSpPr/>
          <p:nvPr/>
        </p:nvSpPr>
        <p:spPr>
          <a:xfrm>
            <a:off x="6095848" y="3017520"/>
            <a:ext cx="2407844" cy="548640"/>
          </a:xfrm>
          <a:prstGeom prst="rect">
            <a:avLst/>
          </a:prstGeom>
          <a:noFill/>
          <a:ln/>
        </p:spPr>
        <p:txBody>
          <a:bodyPr wrap="square" lIns="0" tIns="0" rIns="0" bIns="0" rtlCol="0" anchor="ctr"/>
          <a:lstStyle/>
          <a:p>
            <a:r>
              <a:rPr lang="sv-SE" sz="1650" b="1" noProof="0" dirty="0">
                <a:solidFill>
                  <a:srgbClr val="241416"/>
                </a:solidFill>
                <a:latin typeface="Cambria" pitchFamily="34" charset="0"/>
                <a:ea typeface="Cambria" pitchFamily="34" charset="-122"/>
                <a:cs typeface="Cambria" pitchFamily="34" charset="-120"/>
              </a:rPr>
              <a:t>Sökte helhetslösning</a:t>
            </a:r>
            <a:br>
              <a:rPr lang="sv-SE" sz="1650" b="1" noProof="0" dirty="0">
                <a:solidFill>
                  <a:srgbClr val="241416"/>
                </a:solidFill>
                <a:latin typeface="Cambria" pitchFamily="34" charset="0"/>
                <a:ea typeface="Cambria" pitchFamily="34" charset="-122"/>
                <a:cs typeface="Cambria" pitchFamily="34" charset="-120"/>
              </a:rPr>
            </a:br>
            <a:r>
              <a:rPr lang="sv-SE" sz="1650" noProof="0" dirty="0">
                <a:solidFill>
                  <a:srgbClr val="241416"/>
                </a:solidFill>
                <a:latin typeface="Cambria" pitchFamily="34" charset="0"/>
                <a:ea typeface="Cambria" pitchFamily="34" charset="-122"/>
                <a:cs typeface="Cambria" pitchFamily="34" charset="-120"/>
              </a:rPr>
              <a:t>2024</a:t>
            </a:r>
            <a:endParaRPr lang="sv-SE" sz="1650" noProof="0" dirty="0"/>
          </a:p>
        </p:txBody>
      </p:sp>
      <p:sp>
        <p:nvSpPr>
          <p:cNvPr id="20" name="Text 18"/>
          <p:cNvSpPr/>
          <p:nvPr/>
        </p:nvSpPr>
        <p:spPr>
          <a:xfrm>
            <a:off x="6095848" y="3611880"/>
            <a:ext cx="2407844" cy="1188720"/>
          </a:xfrm>
          <a:prstGeom prst="rect">
            <a:avLst/>
          </a:prstGeom>
          <a:noFill/>
          <a:ln/>
        </p:spPr>
        <p:txBody>
          <a:bodyPr wrap="square" lIns="0" tIns="0" rIns="0" bIns="0" rtlCol="0" anchor="ctr"/>
          <a:lstStyle/>
          <a:p>
            <a:pPr marL="0" indent="0">
              <a:buNone/>
            </a:pPr>
            <a:r>
              <a:rPr lang="sv-SE" sz="1250" noProof="0" dirty="0">
                <a:solidFill>
                  <a:srgbClr val="7A6A65"/>
                </a:solidFill>
                <a:latin typeface="Calibri" pitchFamily="34" charset="0"/>
                <a:ea typeface="Calibri" pitchFamily="34" charset="-122"/>
                <a:cs typeface="Calibri" pitchFamily="34" charset="-120"/>
              </a:rPr>
              <a:t>Mogen, pålitlig och tekniskt pigg</a:t>
            </a:r>
            <a:endParaRPr lang="sv-SE" sz="1250" noProof="0" dirty="0"/>
          </a:p>
        </p:txBody>
      </p:sp>
      <p:sp>
        <p:nvSpPr>
          <p:cNvPr id="21" name="Shape 19"/>
          <p:cNvSpPr/>
          <p:nvPr/>
        </p:nvSpPr>
        <p:spPr>
          <a:xfrm>
            <a:off x="8823731" y="2286000"/>
            <a:ext cx="548640" cy="548640"/>
          </a:xfrm>
          <a:prstGeom prst="ellipse">
            <a:avLst/>
          </a:prstGeom>
          <a:solidFill>
            <a:srgbClr val="C8102E"/>
          </a:solidFill>
          <a:ln/>
        </p:spPr>
        <p:txBody>
          <a:bodyPr/>
          <a:lstStyle/>
          <a:p>
            <a:endParaRPr lang="sv-SE" noProof="0" dirty="0"/>
          </a:p>
        </p:txBody>
      </p:sp>
      <p:sp>
        <p:nvSpPr>
          <p:cNvPr id="22" name="Text 20"/>
          <p:cNvSpPr/>
          <p:nvPr/>
        </p:nvSpPr>
        <p:spPr>
          <a:xfrm>
            <a:off x="8823731" y="2286000"/>
            <a:ext cx="548640" cy="548640"/>
          </a:xfrm>
          <a:prstGeom prst="rect">
            <a:avLst/>
          </a:prstGeom>
          <a:noFill/>
          <a:ln/>
        </p:spPr>
        <p:txBody>
          <a:bodyPr wrap="square" lIns="0" tIns="0" rIns="0" bIns="0" rtlCol="0" anchor="ctr"/>
          <a:lstStyle/>
          <a:p>
            <a:pPr marL="0" indent="0" algn="ctr">
              <a:buNone/>
            </a:pPr>
            <a:r>
              <a:rPr lang="sv-SE" sz="1800" b="1" noProof="0" dirty="0">
                <a:solidFill>
                  <a:srgbClr val="FFFFFF"/>
                </a:solidFill>
                <a:latin typeface="Calibri" pitchFamily="34" charset="0"/>
                <a:ea typeface="Calibri" pitchFamily="34" charset="-122"/>
                <a:cs typeface="Calibri" pitchFamily="34" charset="-120"/>
              </a:rPr>
              <a:t>4</a:t>
            </a:r>
            <a:endParaRPr lang="sv-SE" sz="1800" noProof="0" dirty="0"/>
          </a:p>
        </p:txBody>
      </p:sp>
      <p:sp>
        <p:nvSpPr>
          <p:cNvPr id="23" name="Text 21"/>
          <p:cNvSpPr/>
          <p:nvPr/>
        </p:nvSpPr>
        <p:spPr>
          <a:xfrm>
            <a:off x="8823731" y="3017520"/>
            <a:ext cx="2407844" cy="548640"/>
          </a:xfrm>
          <a:prstGeom prst="rect">
            <a:avLst/>
          </a:prstGeom>
          <a:noFill/>
          <a:ln/>
        </p:spPr>
        <p:txBody>
          <a:bodyPr wrap="square" lIns="0" tIns="0" rIns="0" bIns="0" rtlCol="0" anchor="ctr"/>
          <a:lstStyle/>
          <a:p>
            <a:r>
              <a:rPr lang="sv-SE" sz="1650" b="1" noProof="0" dirty="0">
                <a:solidFill>
                  <a:srgbClr val="241416"/>
                </a:solidFill>
                <a:latin typeface="Cambria" pitchFamily="34" charset="0"/>
                <a:ea typeface="Cambria" pitchFamily="34" charset="-122"/>
                <a:cs typeface="Cambria" pitchFamily="34" charset="-120"/>
              </a:rPr>
              <a:t>Övergång till Tulo</a:t>
            </a:r>
          </a:p>
          <a:p>
            <a:r>
              <a:rPr lang="sv-SE" sz="1650" noProof="0" dirty="0">
                <a:solidFill>
                  <a:srgbClr val="241416"/>
                </a:solidFill>
                <a:latin typeface="Cambria" pitchFamily="34" charset="0"/>
                <a:ea typeface="Cambria" pitchFamily="34" charset="-122"/>
                <a:cs typeface="Cambria" pitchFamily="34" charset="-120"/>
              </a:rPr>
              <a:t>Maj 2024</a:t>
            </a:r>
            <a:endParaRPr lang="sv-SE" sz="1650" noProof="0" dirty="0"/>
          </a:p>
        </p:txBody>
      </p:sp>
      <p:sp>
        <p:nvSpPr>
          <p:cNvPr id="24" name="Text 22"/>
          <p:cNvSpPr/>
          <p:nvPr/>
        </p:nvSpPr>
        <p:spPr>
          <a:xfrm>
            <a:off x="8823731" y="3611880"/>
            <a:ext cx="2407844" cy="1188720"/>
          </a:xfrm>
          <a:prstGeom prst="rect">
            <a:avLst/>
          </a:prstGeom>
          <a:noFill/>
          <a:ln/>
        </p:spPr>
        <p:txBody>
          <a:bodyPr wrap="square" lIns="0" tIns="0" rIns="0" bIns="0" rtlCol="0" anchor="ctr"/>
          <a:lstStyle/>
          <a:p>
            <a:pPr marL="0" indent="0">
              <a:buNone/>
            </a:pPr>
            <a:r>
              <a:rPr lang="sv-SE" sz="1250" noProof="0" dirty="0">
                <a:solidFill>
                  <a:srgbClr val="7A6A65"/>
                </a:solidFill>
                <a:latin typeface="Calibri" pitchFamily="34" charset="0"/>
                <a:ea typeface="Calibri" pitchFamily="34" charset="-122"/>
                <a:cs typeface="Calibri" pitchFamily="34" charset="-120"/>
              </a:rPr>
              <a:t>Full integrering med Tulo</a:t>
            </a:r>
            <a:endParaRPr lang="sv-SE" sz="1250" noProof="0" dirty="0"/>
          </a:p>
        </p:txBody>
      </p:sp>
      <p:sp>
        <p:nvSpPr>
          <p:cNvPr id="27" name="Text 25"/>
          <p:cNvSpPr/>
          <p:nvPr/>
        </p:nvSpPr>
        <p:spPr>
          <a:xfrm>
            <a:off x="640080" y="6400800"/>
            <a:ext cx="5486400" cy="320040"/>
          </a:xfrm>
          <a:prstGeom prst="rect">
            <a:avLst/>
          </a:prstGeom>
          <a:noFill/>
          <a:ln/>
        </p:spPr>
        <p:txBody>
          <a:bodyPr wrap="square" lIns="0" tIns="0" rIns="0" bIns="0" rtlCol="0" anchor="ctr"/>
          <a:lstStyle/>
          <a:p>
            <a:pPr marL="0" indent="0">
              <a:buNone/>
            </a:pPr>
            <a:r>
              <a:rPr lang="sv-SE" sz="900" noProof="0" dirty="0">
                <a:solidFill>
                  <a:srgbClr val="7A6A65"/>
                </a:solidFill>
                <a:latin typeface="Calibri" pitchFamily="34" charset="0"/>
                <a:ea typeface="Calibri" pitchFamily="34" charset="-122"/>
                <a:cs typeface="Calibri" pitchFamily="34" charset="-120"/>
              </a:rPr>
              <a:t>Affärsvärlden × Tulo</a:t>
            </a:r>
            <a:endParaRPr lang="sv-SE" sz="900" noProof="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bg>
      <p:bgPr>
        <a:solidFill>
          <a:srgbClr val="F3E9E2"/>
        </a:solidFill>
        <a:effectLst/>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ellipse">
            <a:avLst/>
          </a:prstGeom>
          <a:solidFill>
            <a:srgbClr val="C8102E"/>
          </a:solidFill>
          <a:ln/>
        </p:spPr>
        <p:txBody>
          <a:bodyPr/>
          <a:lstStyle/>
          <a:p>
            <a:endParaRPr lang="sv-SE" noProof="0" dirty="0"/>
          </a:p>
        </p:txBody>
      </p:sp>
      <p:sp>
        <p:nvSpPr>
          <p:cNvPr id="3" name="Text 1"/>
          <p:cNvSpPr/>
          <p:nvPr/>
        </p:nvSpPr>
        <p:spPr>
          <a:xfrm>
            <a:off x="640080" y="502920"/>
            <a:ext cx="457200" cy="457200"/>
          </a:xfrm>
          <a:prstGeom prst="rect">
            <a:avLst/>
          </a:prstGeom>
          <a:noFill/>
          <a:ln/>
        </p:spPr>
        <p:txBody>
          <a:bodyPr wrap="square" lIns="0" tIns="0" rIns="0" bIns="0" rtlCol="0" anchor="ctr"/>
          <a:lstStyle/>
          <a:p>
            <a:pPr marL="0" indent="0" algn="ctr">
              <a:buNone/>
            </a:pPr>
            <a:r>
              <a:rPr lang="sv-SE" sz="1600" b="1" noProof="0" dirty="0">
                <a:solidFill>
                  <a:srgbClr val="FFFFFF"/>
                </a:solidFill>
                <a:latin typeface="Calibri" pitchFamily="34" charset="0"/>
                <a:ea typeface="Calibri" pitchFamily="34" charset="-122"/>
                <a:cs typeface="Calibri" pitchFamily="34" charset="-120"/>
              </a:rPr>
              <a:t>2</a:t>
            </a:r>
            <a:endParaRPr lang="sv-SE" sz="1600" noProof="0" dirty="0"/>
          </a:p>
        </p:txBody>
      </p:sp>
      <p:sp>
        <p:nvSpPr>
          <p:cNvPr id="4" name="Text 2"/>
          <p:cNvSpPr/>
          <p:nvPr/>
        </p:nvSpPr>
        <p:spPr>
          <a:xfrm>
            <a:off x="1234440" y="502920"/>
            <a:ext cx="7315200" cy="457200"/>
          </a:xfrm>
          <a:prstGeom prst="rect">
            <a:avLst/>
          </a:prstGeom>
          <a:noFill/>
          <a:ln/>
        </p:spPr>
        <p:txBody>
          <a:bodyPr wrap="square" lIns="0" tIns="0" rIns="0" bIns="0" rtlCol="0" anchor="ctr"/>
          <a:lstStyle/>
          <a:p>
            <a:pPr marL="0" indent="0">
              <a:buNone/>
            </a:pPr>
            <a:r>
              <a:rPr lang="sv-SE" sz="1200" b="1" kern="0" spc="120" noProof="0" dirty="0">
                <a:solidFill>
                  <a:srgbClr val="7A6A65"/>
                </a:solidFill>
                <a:latin typeface="Calibri" pitchFamily="34" charset="0"/>
                <a:ea typeface="Calibri" pitchFamily="34" charset="-122"/>
                <a:cs typeface="Calibri" pitchFamily="34" charset="-120"/>
              </a:rPr>
              <a:t>HUR AFFÄRSVÄRLDEN ANVÄNDER TULO</a:t>
            </a:r>
            <a:endParaRPr lang="sv-SE" sz="1200" noProof="0" dirty="0"/>
          </a:p>
        </p:txBody>
      </p:sp>
      <p:sp>
        <p:nvSpPr>
          <p:cNvPr id="5" name="Text 3"/>
          <p:cNvSpPr/>
          <p:nvPr/>
        </p:nvSpPr>
        <p:spPr>
          <a:xfrm>
            <a:off x="640080" y="1051560"/>
            <a:ext cx="10911535" cy="822960"/>
          </a:xfrm>
          <a:prstGeom prst="rect">
            <a:avLst/>
          </a:prstGeom>
          <a:noFill/>
          <a:ln/>
        </p:spPr>
        <p:txBody>
          <a:bodyPr wrap="square" lIns="0" tIns="0" rIns="0" bIns="0" rtlCol="0" anchor="ctr"/>
          <a:lstStyle/>
          <a:p>
            <a:pPr marL="0" indent="0">
              <a:buNone/>
            </a:pPr>
            <a:r>
              <a:rPr lang="sv-SE" sz="3200" b="1" noProof="0" dirty="0">
                <a:solidFill>
                  <a:srgbClr val="241416"/>
                </a:solidFill>
                <a:latin typeface="Cambria" pitchFamily="34" charset="0"/>
                <a:ea typeface="Cambria" pitchFamily="34" charset="-122"/>
                <a:cs typeface="Cambria" pitchFamily="34" charset="-120"/>
              </a:rPr>
              <a:t>Så använder vi Tulo idag</a:t>
            </a:r>
            <a:endParaRPr lang="sv-SE" sz="3200" noProof="0" dirty="0"/>
          </a:p>
        </p:txBody>
      </p:sp>
      <p:sp>
        <p:nvSpPr>
          <p:cNvPr id="6" name="Shape 4"/>
          <p:cNvSpPr/>
          <p:nvPr/>
        </p:nvSpPr>
        <p:spPr>
          <a:xfrm>
            <a:off x="640080" y="2103120"/>
            <a:ext cx="5227168" cy="3840480"/>
          </a:xfrm>
          <a:prstGeom prst="roundRect">
            <a:avLst>
              <a:gd name="adj" fmla="val 2381"/>
            </a:avLst>
          </a:prstGeom>
          <a:solidFill>
            <a:srgbClr val="FFFFFF"/>
          </a:solidFill>
          <a:ln/>
          <a:effectLst>
            <a:outerShdw blurRad="101600" dist="38100" dir="5400000" algn="bl" rotWithShape="0">
              <a:srgbClr val="3A2A26">
                <a:alpha val="14000"/>
              </a:srgbClr>
            </a:outerShdw>
          </a:effectLst>
        </p:spPr>
        <p:txBody>
          <a:bodyPr/>
          <a:lstStyle/>
          <a:p>
            <a:endParaRPr lang="sv-SE" noProof="0" dirty="0"/>
          </a:p>
        </p:txBody>
      </p:sp>
      <p:sp>
        <p:nvSpPr>
          <p:cNvPr id="7" name="Shape 5"/>
          <p:cNvSpPr/>
          <p:nvPr/>
        </p:nvSpPr>
        <p:spPr>
          <a:xfrm>
            <a:off x="1005840" y="2468880"/>
            <a:ext cx="502920" cy="502920"/>
          </a:xfrm>
          <a:prstGeom prst="ellipse">
            <a:avLst/>
          </a:prstGeom>
          <a:solidFill>
            <a:srgbClr val="C8102E"/>
          </a:solidFill>
          <a:ln/>
        </p:spPr>
        <p:txBody>
          <a:bodyPr/>
          <a:lstStyle/>
          <a:p>
            <a:endParaRPr lang="sv-SE" noProof="0" dirty="0"/>
          </a:p>
        </p:txBody>
      </p:sp>
      <p:sp>
        <p:nvSpPr>
          <p:cNvPr id="8" name="Text 6"/>
          <p:cNvSpPr/>
          <p:nvPr/>
        </p:nvSpPr>
        <p:spPr>
          <a:xfrm>
            <a:off x="1005840" y="2468880"/>
            <a:ext cx="502920" cy="502920"/>
          </a:xfrm>
          <a:prstGeom prst="rect">
            <a:avLst/>
          </a:prstGeom>
          <a:noFill/>
          <a:ln/>
        </p:spPr>
        <p:txBody>
          <a:bodyPr wrap="square" lIns="0" tIns="0" rIns="0" bIns="0" rtlCol="0" anchor="ctr"/>
          <a:lstStyle/>
          <a:p>
            <a:pPr marL="0" indent="0" algn="ctr">
              <a:buNone/>
            </a:pPr>
            <a:r>
              <a:rPr lang="sv-SE" sz="1600" b="1" noProof="0" dirty="0">
                <a:solidFill>
                  <a:srgbClr val="FFFFFF"/>
                </a:solidFill>
                <a:latin typeface="Calibri" pitchFamily="34" charset="0"/>
                <a:ea typeface="Calibri" pitchFamily="34" charset="-122"/>
                <a:cs typeface="Calibri" pitchFamily="34" charset="-120"/>
              </a:rPr>
              <a:t>A</a:t>
            </a:r>
            <a:endParaRPr lang="sv-SE" sz="1600" noProof="0" dirty="0"/>
          </a:p>
        </p:txBody>
      </p:sp>
      <p:sp>
        <p:nvSpPr>
          <p:cNvPr id="9" name="Text 7"/>
          <p:cNvSpPr/>
          <p:nvPr/>
        </p:nvSpPr>
        <p:spPr>
          <a:xfrm>
            <a:off x="1005840" y="3154680"/>
            <a:ext cx="4495648" cy="502920"/>
          </a:xfrm>
          <a:prstGeom prst="rect">
            <a:avLst/>
          </a:prstGeom>
          <a:noFill/>
          <a:ln/>
        </p:spPr>
        <p:txBody>
          <a:bodyPr wrap="square" lIns="0" tIns="0" rIns="0" bIns="0" rtlCol="0" anchor="ctr"/>
          <a:lstStyle/>
          <a:p>
            <a:pPr marL="0" indent="0">
              <a:buNone/>
            </a:pPr>
            <a:r>
              <a:rPr lang="sv-SE" sz="1800" b="1" noProof="0" dirty="0">
                <a:solidFill>
                  <a:srgbClr val="241416"/>
                </a:solidFill>
                <a:latin typeface="Cambria" pitchFamily="34" charset="0"/>
                <a:ea typeface="Cambria" pitchFamily="34" charset="-122"/>
                <a:cs typeface="Cambria" pitchFamily="34" charset="-120"/>
              </a:rPr>
              <a:t>All-in-kund i Tulo</a:t>
            </a:r>
            <a:endParaRPr lang="sv-SE" sz="1800" noProof="0" dirty="0"/>
          </a:p>
        </p:txBody>
      </p:sp>
      <p:sp>
        <p:nvSpPr>
          <p:cNvPr id="10" name="Text 8"/>
          <p:cNvSpPr/>
          <p:nvPr/>
        </p:nvSpPr>
        <p:spPr>
          <a:xfrm>
            <a:off x="1005840" y="3749040"/>
            <a:ext cx="4495648" cy="2011680"/>
          </a:xfrm>
          <a:prstGeom prst="rect">
            <a:avLst/>
          </a:prstGeom>
          <a:noFill/>
          <a:ln/>
        </p:spPr>
        <p:txBody>
          <a:bodyPr wrap="square" lIns="0" tIns="0" rIns="0" bIns="0" rtlCol="0" anchor="ctr"/>
          <a:lstStyle/>
          <a:p>
            <a:pPr marL="342900" indent="-342900">
              <a:spcAft>
                <a:spcPts val="800"/>
              </a:spcAft>
              <a:buSzPct val="100000"/>
              <a:buChar char="●"/>
            </a:pPr>
            <a:r>
              <a:rPr lang="sv-SE" sz="1400" noProof="0" dirty="0">
                <a:solidFill>
                  <a:srgbClr val="241416"/>
                </a:solidFill>
                <a:latin typeface="Calibri" pitchFamily="34" charset="0"/>
                <a:ea typeface="Calibri" pitchFamily="34" charset="-122"/>
                <a:cs typeface="Calibri" pitchFamily="34" charset="-120"/>
              </a:rPr>
              <a:t>Distribution</a:t>
            </a:r>
            <a:endParaRPr lang="sv-SE" sz="1400" noProof="0" dirty="0"/>
          </a:p>
          <a:p>
            <a:pPr marL="342900" indent="-342900">
              <a:spcAft>
                <a:spcPts val="800"/>
              </a:spcAft>
              <a:buSzPct val="100000"/>
              <a:buChar char="●"/>
            </a:pPr>
            <a:r>
              <a:rPr lang="sv-SE" sz="1400" noProof="0" dirty="0">
                <a:solidFill>
                  <a:srgbClr val="241416"/>
                </a:solidFill>
                <a:latin typeface="Calibri" pitchFamily="34" charset="0"/>
                <a:ea typeface="Calibri" pitchFamily="34" charset="-122"/>
                <a:cs typeface="Calibri" pitchFamily="34" charset="-120"/>
              </a:rPr>
              <a:t>Köpsidor &amp; kampanjsidor</a:t>
            </a:r>
            <a:endParaRPr lang="sv-SE" sz="1400" noProof="0" dirty="0"/>
          </a:p>
          <a:p>
            <a:pPr marL="342900" indent="-342900">
              <a:spcAft>
                <a:spcPts val="800"/>
              </a:spcAft>
              <a:buSzPct val="100000"/>
              <a:buChar char="●"/>
            </a:pPr>
            <a:r>
              <a:rPr lang="sv-SE" sz="1400" noProof="0" dirty="0" err="1">
                <a:solidFill>
                  <a:srgbClr val="241416"/>
                </a:solidFill>
                <a:latin typeface="Calibri" pitchFamily="34" charset="0"/>
                <a:ea typeface="Calibri" pitchFamily="34" charset="-122"/>
                <a:cs typeface="Calibri" pitchFamily="34" charset="-120"/>
              </a:rPr>
              <a:t>Paywalls</a:t>
            </a:r>
            <a:endParaRPr lang="sv-SE" sz="1400" noProof="0" dirty="0"/>
          </a:p>
          <a:p>
            <a:pPr marL="342900" indent="-342900">
              <a:spcAft>
                <a:spcPts val="800"/>
              </a:spcAft>
              <a:buSzPct val="100000"/>
              <a:buChar char="●"/>
            </a:pPr>
            <a:r>
              <a:rPr lang="sv-SE" sz="1400" noProof="0" dirty="0">
                <a:solidFill>
                  <a:srgbClr val="241416"/>
                </a:solidFill>
                <a:latin typeface="Calibri" pitchFamily="34" charset="0"/>
                <a:ea typeface="Calibri" pitchFamily="34" charset="-122"/>
                <a:cs typeface="Calibri" pitchFamily="34" charset="-120"/>
              </a:rPr>
              <a:t>Betalningar</a:t>
            </a:r>
            <a:endParaRPr lang="sv-SE" sz="1400" noProof="0" dirty="0"/>
          </a:p>
          <a:p>
            <a:pPr marL="342900" indent="-342900">
              <a:spcAft>
                <a:spcPts val="800"/>
              </a:spcAft>
              <a:buSzPct val="100000"/>
              <a:buChar char="●"/>
            </a:pPr>
            <a:r>
              <a:rPr lang="sv-SE" sz="1400" noProof="0" dirty="0">
                <a:solidFill>
                  <a:srgbClr val="241416"/>
                </a:solidFill>
                <a:latin typeface="Calibri" pitchFamily="34" charset="0"/>
                <a:ea typeface="Calibri" pitchFamily="34" charset="-122"/>
                <a:cs typeface="Calibri" pitchFamily="34" charset="-120"/>
              </a:rPr>
              <a:t>Statistik</a:t>
            </a:r>
            <a:endParaRPr lang="sv-SE" sz="1400" noProof="0" dirty="0"/>
          </a:p>
          <a:p>
            <a:pPr marL="342900" indent="-342900">
              <a:spcAft>
                <a:spcPts val="800"/>
              </a:spcAft>
              <a:buSzPct val="100000"/>
              <a:buChar char="●"/>
            </a:pPr>
            <a:r>
              <a:rPr lang="sv-SE" sz="1400" noProof="0" dirty="0">
                <a:solidFill>
                  <a:srgbClr val="241416"/>
                </a:solidFill>
                <a:latin typeface="Calibri" pitchFamily="34" charset="0"/>
                <a:ea typeface="Calibri" pitchFamily="34" charset="-122"/>
                <a:cs typeface="Calibri" pitchFamily="34" charset="-120"/>
              </a:rPr>
              <a:t>Kundtjänst m.m.</a:t>
            </a:r>
            <a:endParaRPr lang="sv-SE" sz="1400" noProof="0" dirty="0"/>
          </a:p>
        </p:txBody>
      </p:sp>
      <p:sp>
        <p:nvSpPr>
          <p:cNvPr id="11" name="Shape 9"/>
          <p:cNvSpPr/>
          <p:nvPr/>
        </p:nvSpPr>
        <p:spPr>
          <a:xfrm>
            <a:off x="6324448" y="2103120"/>
            <a:ext cx="5227168" cy="3840480"/>
          </a:xfrm>
          <a:prstGeom prst="roundRect">
            <a:avLst>
              <a:gd name="adj" fmla="val 2381"/>
            </a:avLst>
          </a:prstGeom>
          <a:solidFill>
            <a:srgbClr val="FFFFFF"/>
          </a:solidFill>
          <a:ln/>
          <a:effectLst>
            <a:outerShdw blurRad="101600" dist="38100" dir="5400000" algn="bl" rotWithShape="0">
              <a:srgbClr val="3A2A26">
                <a:alpha val="14000"/>
              </a:srgbClr>
            </a:outerShdw>
          </a:effectLst>
        </p:spPr>
        <p:txBody>
          <a:bodyPr/>
          <a:lstStyle/>
          <a:p>
            <a:endParaRPr lang="sv-SE" noProof="0" dirty="0"/>
          </a:p>
        </p:txBody>
      </p:sp>
      <p:sp>
        <p:nvSpPr>
          <p:cNvPr id="12" name="Shape 10"/>
          <p:cNvSpPr/>
          <p:nvPr/>
        </p:nvSpPr>
        <p:spPr>
          <a:xfrm>
            <a:off x="6690208" y="2468880"/>
            <a:ext cx="502920" cy="502920"/>
          </a:xfrm>
          <a:prstGeom prst="ellipse">
            <a:avLst/>
          </a:prstGeom>
          <a:solidFill>
            <a:srgbClr val="C8102E"/>
          </a:solidFill>
          <a:ln/>
        </p:spPr>
        <p:txBody>
          <a:bodyPr/>
          <a:lstStyle/>
          <a:p>
            <a:endParaRPr lang="sv-SE" noProof="0" dirty="0"/>
          </a:p>
        </p:txBody>
      </p:sp>
      <p:sp>
        <p:nvSpPr>
          <p:cNvPr id="13" name="Text 11"/>
          <p:cNvSpPr/>
          <p:nvPr/>
        </p:nvSpPr>
        <p:spPr>
          <a:xfrm>
            <a:off x="6690208" y="2468880"/>
            <a:ext cx="502920" cy="502920"/>
          </a:xfrm>
          <a:prstGeom prst="rect">
            <a:avLst/>
          </a:prstGeom>
          <a:noFill/>
          <a:ln/>
        </p:spPr>
        <p:txBody>
          <a:bodyPr wrap="square" lIns="0" tIns="0" rIns="0" bIns="0" rtlCol="0" anchor="ctr"/>
          <a:lstStyle/>
          <a:p>
            <a:pPr marL="0" indent="0" algn="ctr">
              <a:buNone/>
            </a:pPr>
            <a:r>
              <a:rPr lang="sv-SE" sz="1600" b="1" noProof="0" dirty="0">
                <a:solidFill>
                  <a:srgbClr val="FFFFFF"/>
                </a:solidFill>
                <a:latin typeface="Calibri" pitchFamily="34" charset="0"/>
                <a:ea typeface="Calibri" pitchFamily="34" charset="-122"/>
                <a:cs typeface="Calibri" pitchFamily="34" charset="-120"/>
              </a:rPr>
              <a:t>M</a:t>
            </a:r>
            <a:endParaRPr lang="sv-SE" sz="1600" noProof="0" dirty="0"/>
          </a:p>
        </p:txBody>
      </p:sp>
      <p:sp>
        <p:nvSpPr>
          <p:cNvPr id="14" name="Text 12"/>
          <p:cNvSpPr/>
          <p:nvPr/>
        </p:nvSpPr>
        <p:spPr>
          <a:xfrm>
            <a:off x="6690208" y="3154680"/>
            <a:ext cx="4495648" cy="502920"/>
          </a:xfrm>
          <a:prstGeom prst="rect">
            <a:avLst/>
          </a:prstGeom>
          <a:noFill/>
          <a:ln/>
        </p:spPr>
        <p:txBody>
          <a:bodyPr wrap="square" lIns="0" tIns="0" rIns="0" bIns="0" rtlCol="0" anchor="ctr"/>
          <a:lstStyle/>
          <a:p>
            <a:r>
              <a:rPr lang="sv-SE" b="1" dirty="0" err="1">
                <a:solidFill>
                  <a:srgbClr val="241416"/>
                </a:solidFill>
                <a:latin typeface="Cambria" pitchFamily="34" charset="0"/>
                <a:ea typeface="Cambria" pitchFamily="34" charset="-122"/>
                <a:cs typeface="Cambria" pitchFamily="34" charset="-120"/>
              </a:rPr>
              <a:t>Mailchimp</a:t>
            </a:r>
            <a:r>
              <a:rPr lang="sv-SE" b="1" dirty="0">
                <a:solidFill>
                  <a:srgbClr val="241416"/>
                </a:solidFill>
                <a:latin typeface="Cambria" pitchFamily="34" charset="0"/>
                <a:ea typeface="Cambria" pitchFamily="34" charset="-122"/>
                <a:cs typeface="Cambria" pitchFamily="34" charset="-120"/>
              </a:rPr>
              <a:t> x Tulo</a:t>
            </a:r>
            <a:endParaRPr lang="sv-SE" dirty="0"/>
          </a:p>
        </p:txBody>
      </p:sp>
      <p:sp>
        <p:nvSpPr>
          <p:cNvPr id="15" name="Text 13"/>
          <p:cNvSpPr/>
          <p:nvPr/>
        </p:nvSpPr>
        <p:spPr>
          <a:xfrm>
            <a:off x="6690208" y="3429000"/>
            <a:ext cx="4495648" cy="2011680"/>
          </a:xfrm>
          <a:prstGeom prst="rect">
            <a:avLst/>
          </a:prstGeom>
          <a:noFill/>
          <a:ln/>
        </p:spPr>
        <p:txBody>
          <a:bodyPr wrap="square" lIns="0" tIns="0" rIns="0" bIns="0" rtlCol="0" anchor="ctr"/>
          <a:lstStyle/>
          <a:p>
            <a:pPr marL="342900" indent="-342900">
              <a:spcAft>
                <a:spcPts val="800"/>
              </a:spcAft>
              <a:buSzPct val="100000"/>
              <a:buChar char="●"/>
            </a:pPr>
            <a:r>
              <a:rPr lang="sv-SE" sz="1400" noProof="0" dirty="0">
                <a:solidFill>
                  <a:srgbClr val="241416"/>
                </a:solidFill>
                <a:latin typeface="Calibri" pitchFamily="34" charset="0"/>
                <a:ea typeface="Calibri" pitchFamily="34" charset="-122"/>
                <a:cs typeface="Calibri" pitchFamily="34" charset="-120"/>
              </a:rPr>
              <a:t>Nyhetsbrev</a:t>
            </a:r>
            <a:endParaRPr lang="sv-SE" sz="1400" noProof="0" dirty="0"/>
          </a:p>
          <a:p>
            <a:pPr marL="342900" indent="-342900">
              <a:spcAft>
                <a:spcPts val="800"/>
              </a:spcAft>
              <a:buSzPct val="100000"/>
              <a:buChar char="●"/>
            </a:pPr>
            <a:r>
              <a:rPr lang="sv-SE" sz="1400" noProof="0" dirty="0">
                <a:solidFill>
                  <a:srgbClr val="241416"/>
                </a:solidFill>
                <a:latin typeface="Calibri" pitchFamily="34" charset="0"/>
                <a:ea typeface="Calibri" pitchFamily="34" charset="-122"/>
                <a:cs typeface="Calibri" pitchFamily="34" charset="-120"/>
              </a:rPr>
              <a:t>Välkomstslingor</a:t>
            </a:r>
            <a:endParaRPr lang="sv-SE" sz="1400" noProof="0" dirty="0"/>
          </a:p>
          <a:p>
            <a:pPr marL="342900" indent="-342900">
              <a:spcAft>
                <a:spcPts val="800"/>
              </a:spcAft>
              <a:buSzPct val="100000"/>
              <a:buChar char="●"/>
            </a:pPr>
            <a:r>
              <a:rPr lang="sv-SE" sz="1400" noProof="0" dirty="0" err="1">
                <a:solidFill>
                  <a:srgbClr val="241416"/>
                </a:solidFill>
                <a:latin typeface="Calibri" pitchFamily="34" charset="0"/>
                <a:ea typeface="Calibri" pitchFamily="34" charset="-122"/>
                <a:cs typeface="Calibri" pitchFamily="34" charset="-120"/>
              </a:rPr>
              <a:t>Churnslingor</a:t>
            </a:r>
            <a:endParaRPr lang="sv-SE" sz="1400" noProof="0" dirty="0"/>
          </a:p>
          <a:p>
            <a:pPr marL="342900" indent="-342900">
              <a:spcAft>
                <a:spcPts val="800"/>
              </a:spcAft>
              <a:buSzPct val="100000"/>
              <a:buChar char="●"/>
            </a:pPr>
            <a:r>
              <a:rPr lang="sv-SE" sz="1400" noProof="0" dirty="0">
                <a:solidFill>
                  <a:srgbClr val="241416"/>
                </a:solidFill>
                <a:latin typeface="Calibri" pitchFamily="34" charset="0"/>
                <a:ea typeface="Calibri" pitchFamily="34" charset="-122"/>
                <a:cs typeface="Calibri" pitchFamily="34" charset="-120"/>
              </a:rPr>
              <a:t>Flödar sömlöst med köp, uppsägningar och produktbyten</a:t>
            </a:r>
            <a:endParaRPr lang="sv-SE" sz="1400" noProof="0" dirty="0"/>
          </a:p>
        </p:txBody>
      </p:sp>
      <p:sp>
        <p:nvSpPr>
          <p:cNvPr id="16" name="Text 14"/>
          <p:cNvSpPr/>
          <p:nvPr/>
        </p:nvSpPr>
        <p:spPr>
          <a:xfrm>
            <a:off x="640080" y="6400800"/>
            <a:ext cx="5486400" cy="320040"/>
          </a:xfrm>
          <a:prstGeom prst="rect">
            <a:avLst/>
          </a:prstGeom>
          <a:noFill/>
          <a:ln/>
        </p:spPr>
        <p:txBody>
          <a:bodyPr wrap="square" lIns="0" tIns="0" rIns="0" bIns="0" rtlCol="0" anchor="ctr"/>
          <a:lstStyle/>
          <a:p>
            <a:pPr marL="0" indent="0">
              <a:buNone/>
            </a:pPr>
            <a:r>
              <a:rPr lang="sv-SE" sz="900" noProof="0" dirty="0">
                <a:solidFill>
                  <a:srgbClr val="7A6A65"/>
                </a:solidFill>
                <a:latin typeface="Calibri" pitchFamily="34" charset="0"/>
                <a:ea typeface="Calibri" pitchFamily="34" charset="-122"/>
                <a:cs typeface="Calibri" pitchFamily="34" charset="-120"/>
              </a:rPr>
              <a:t>Affärsvärlden × Tulo</a:t>
            </a:r>
            <a:endParaRPr lang="sv-SE" sz="900" noProof="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solidFill>
          <a:srgbClr val="F3E9E2"/>
        </a:solidFill>
        <a:effectLst/>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ellipse">
            <a:avLst/>
          </a:prstGeom>
          <a:solidFill>
            <a:srgbClr val="C8102E"/>
          </a:solidFill>
          <a:ln/>
        </p:spPr>
        <p:txBody>
          <a:bodyPr/>
          <a:lstStyle/>
          <a:p>
            <a:endParaRPr lang="sv-SE" noProof="0" dirty="0"/>
          </a:p>
        </p:txBody>
      </p:sp>
      <p:sp>
        <p:nvSpPr>
          <p:cNvPr id="3" name="Text 1"/>
          <p:cNvSpPr/>
          <p:nvPr/>
        </p:nvSpPr>
        <p:spPr>
          <a:xfrm>
            <a:off x="640080" y="502920"/>
            <a:ext cx="457200" cy="457200"/>
          </a:xfrm>
          <a:prstGeom prst="rect">
            <a:avLst/>
          </a:prstGeom>
          <a:noFill/>
          <a:ln/>
        </p:spPr>
        <p:txBody>
          <a:bodyPr wrap="square" lIns="0" tIns="0" rIns="0" bIns="0" rtlCol="0" anchor="ctr"/>
          <a:lstStyle/>
          <a:p>
            <a:pPr marL="0" indent="0" algn="ctr">
              <a:buNone/>
            </a:pPr>
            <a:r>
              <a:rPr lang="sv-SE" sz="1600" b="1" noProof="0" dirty="0">
                <a:solidFill>
                  <a:srgbClr val="FFFFFF"/>
                </a:solidFill>
                <a:latin typeface="Calibri" pitchFamily="34" charset="0"/>
                <a:ea typeface="Calibri" pitchFamily="34" charset="-122"/>
                <a:cs typeface="Calibri" pitchFamily="34" charset="-120"/>
              </a:rPr>
              <a:t>3</a:t>
            </a:r>
            <a:endParaRPr lang="sv-SE" sz="1600" noProof="0" dirty="0"/>
          </a:p>
        </p:txBody>
      </p:sp>
      <p:sp>
        <p:nvSpPr>
          <p:cNvPr id="4" name="Text 2"/>
          <p:cNvSpPr/>
          <p:nvPr/>
        </p:nvSpPr>
        <p:spPr>
          <a:xfrm>
            <a:off x="1234440" y="502920"/>
            <a:ext cx="7315200" cy="457200"/>
          </a:xfrm>
          <a:prstGeom prst="rect">
            <a:avLst/>
          </a:prstGeom>
          <a:noFill/>
          <a:ln/>
        </p:spPr>
        <p:txBody>
          <a:bodyPr wrap="square" lIns="0" tIns="0" rIns="0" bIns="0" rtlCol="0" anchor="ctr"/>
          <a:lstStyle/>
          <a:p>
            <a:pPr marL="0" indent="0">
              <a:buNone/>
            </a:pPr>
            <a:r>
              <a:rPr lang="sv-SE" sz="1200" b="1" kern="0" spc="120" dirty="0">
                <a:solidFill>
                  <a:srgbClr val="7A6A65"/>
                </a:solidFill>
                <a:latin typeface="Calibri" pitchFamily="34" charset="0"/>
                <a:ea typeface="Calibri" pitchFamily="34" charset="-122"/>
                <a:cs typeface="Calibri" pitchFamily="34" charset="-120"/>
              </a:rPr>
              <a:t>PRODUKTER </a:t>
            </a:r>
            <a:r>
              <a:rPr lang="sv-SE" sz="1200" b="1" kern="0" spc="120" noProof="0" dirty="0">
                <a:solidFill>
                  <a:srgbClr val="7A6A65"/>
                </a:solidFill>
                <a:latin typeface="Calibri" pitchFamily="34" charset="0"/>
                <a:ea typeface="Calibri" pitchFamily="34" charset="-122"/>
                <a:cs typeface="Calibri" pitchFamily="34" charset="-120"/>
              </a:rPr>
              <a:t>OCH FÖRSÄLJNING</a:t>
            </a:r>
            <a:endParaRPr lang="sv-SE" sz="1200" noProof="0" dirty="0"/>
          </a:p>
        </p:txBody>
      </p:sp>
      <p:sp>
        <p:nvSpPr>
          <p:cNvPr id="5" name="Text 3"/>
          <p:cNvSpPr/>
          <p:nvPr/>
        </p:nvSpPr>
        <p:spPr>
          <a:xfrm>
            <a:off x="640080" y="1051560"/>
            <a:ext cx="10911535" cy="822960"/>
          </a:xfrm>
          <a:prstGeom prst="rect">
            <a:avLst/>
          </a:prstGeom>
          <a:noFill/>
          <a:ln/>
        </p:spPr>
        <p:txBody>
          <a:bodyPr wrap="square" lIns="0" tIns="0" rIns="0" bIns="0" rtlCol="0" anchor="ctr"/>
          <a:lstStyle/>
          <a:p>
            <a:pPr marL="0" indent="0">
              <a:buNone/>
            </a:pPr>
            <a:r>
              <a:rPr lang="sv-SE" sz="3200" b="1" noProof="0" dirty="0">
                <a:solidFill>
                  <a:srgbClr val="241416"/>
                </a:solidFill>
                <a:latin typeface="Cambria" pitchFamily="34" charset="0"/>
                <a:ea typeface="Cambria" pitchFamily="34" charset="-122"/>
                <a:cs typeface="Cambria" pitchFamily="34" charset="-120"/>
              </a:rPr>
              <a:t>Tre produkter — många fler valmöjligheter</a:t>
            </a:r>
            <a:endParaRPr lang="sv-SE" sz="3200" noProof="0" dirty="0"/>
          </a:p>
        </p:txBody>
      </p:sp>
      <p:sp>
        <p:nvSpPr>
          <p:cNvPr id="6" name="Shape 4"/>
          <p:cNvSpPr/>
          <p:nvPr/>
        </p:nvSpPr>
        <p:spPr>
          <a:xfrm>
            <a:off x="640080" y="2011680"/>
            <a:ext cx="3332378" cy="1371600"/>
          </a:xfrm>
          <a:prstGeom prst="roundRect">
            <a:avLst>
              <a:gd name="adj" fmla="val 6667"/>
            </a:avLst>
          </a:prstGeom>
          <a:solidFill>
            <a:srgbClr val="FFFFFF"/>
          </a:solidFill>
          <a:ln/>
          <a:effectLst>
            <a:outerShdw blurRad="101600" dist="38100" dir="5400000" algn="bl" rotWithShape="0">
              <a:srgbClr val="3A2A26">
                <a:alpha val="14000"/>
              </a:srgbClr>
            </a:outerShdw>
          </a:effectLst>
        </p:spPr>
        <p:txBody>
          <a:bodyPr/>
          <a:lstStyle/>
          <a:p>
            <a:endParaRPr lang="sv-SE" noProof="0" dirty="0"/>
          </a:p>
        </p:txBody>
      </p:sp>
      <p:sp>
        <p:nvSpPr>
          <p:cNvPr id="7" name="Text 5"/>
          <p:cNvSpPr/>
          <p:nvPr/>
        </p:nvSpPr>
        <p:spPr>
          <a:xfrm>
            <a:off x="868680" y="2148840"/>
            <a:ext cx="2875178" cy="457200"/>
          </a:xfrm>
          <a:prstGeom prst="rect">
            <a:avLst/>
          </a:prstGeom>
          <a:noFill/>
          <a:ln/>
        </p:spPr>
        <p:txBody>
          <a:bodyPr wrap="square" lIns="0" tIns="0" rIns="0" bIns="0" rtlCol="0" anchor="ctr"/>
          <a:lstStyle/>
          <a:p>
            <a:pPr marL="0" indent="0">
              <a:buNone/>
            </a:pPr>
            <a:r>
              <a:rPr lang="sv-SE" sz="1900" b="1" noProof="0" dirty="0">
                <a:solidFill>
                  <a:srgbClr val="C8102E"/>
                </a:solidFill>
                <a:latin typeface="Cambria" pitchFamily="34" charset="0"/>
                <a:ea typeface="Cambria" pitchFamily="34" charset="-122"/>
                <a:cs typeface="Cambria" pitchFamily="34" charset="-120"/>
              </a:rPr>
              <a:t>Digital</a:t>
            </a:r>
            <a:endParaRPr lang="sv-SE" sz="1900" noProof="0" dirty="0"/>
          </a:p>
        </p:txBody>
      </p:sp>
      <p:sp>
        <p:nvSpPr>
          <p:cNvPr id="8" name="Text 6"/>
          <p:cNvSpPr/>
          <p:nvPr/>
        </p:nvSpPr>
        <p:spPr>
          <a:xfrm>
            <a:off x="868680" y="2606040"/>
            <a:ext cx="2875178" cy="685800"/>
          </a:xfrm>
          <a:prstGeom prst="rect">
            <a:avLst/>
          </a:prstGeom>
          <a:noFill/>
          <a:ln/>
        </p:spPr>
        <p:txBody>
          <a:bodyPr wrap="square" lIns="0" tIns="0" rIns="0" bIns="0" rtlCol="0" anchor="ctr"/>
          <a:lstStyle/>
          <a:p>
            <a:r>
              <a:rPr lang="sv-SE" sz="1250" dirty="0">
                <a:solidFill>
                  <a:srgbClr val="241416"/>
                </a:solidFill>
                <a:latin typeface="Calibri" pitchFamily="34" charset="0"/>
                <a:ea typeface="Calibri" pitchFamily="34" charset="-122"/>
                <a:cs typeface="Calibri" pitchFamily="34" charset="-120"/>
              </a:rPr>
              <a:t>Full digital access och nyhetsbrev</a:t>
            </a:r>
          </a:p>
        </p:txBody>
      </p:sp>
      <p:sp>
        <p:nvSpPr>
          <p:cNvPr id="9" name="Shape 7"/>
          <p:cNvSpPr/>
          <p:nvPr/>
        </p:nvSpPr>
        <p:spPr>
          <a:xfrm>
            <a:off x="4429658" y="2011680"/>
            <a:ext cx="3332378" cy="1371600"/>
          </a:xfrm>
          <a:prstGeom prst="roundRect">
            <a:avLst>
              <a:gd name="adj" fmla="val 6667"/>
            </a:avLst>
          </a:prstGeom>
          <a:solidFill>
            <a:srgbClr val="FFFFFF"/>
          </a:solidFill>
          <a:ln/>
          <a:effectLst>
            <a:outerShdw blurRad="101600" dist="38100" dir="5400000" algn="bl" rotWithShape="0">
              <a:srgbClr val="3A2A26">
                <a:alpha val="14000"/>
              </a:srgbClr>
            </a:outerShdw>
          </a:effectLst>
        </p:spPr>
        <p:txBody>
          <a:bodyPr/>
          <a:lstStyle/>
          <a:p>
            <a:endParaRPr lang="sv-SE" noProof="0" dirty="0"/>
          </a:p>
        </p:txBody>
      </p:sp>
      <p:sp>
        <p:nvSpPr>
          <p:cNvPr id="10" name="Text 8"/>
          <p:cNvSpPr/>
          <p:nvPr/>
        </p:nvSpPr>
        <p:spPr>
          <a:xfrm>
            <a:off x="4658258" y="2148840"/>
            <a:ext cx="2875178" cy="457200"/>
          </a:xfrm>
          <a:prstGeom prst="rect">
            <a:avLst/>
          </a:prstGeom>
          <a:noFill/>
          <a:ln/>
        </p:spPr>
        <p:txBody>
          <a:bodyPr wrap="square" lIns="0" tIns="0" rIns="0" bIns="0" rtlCol="0" anchor="ctr"/>
          <a:lstStyle/>
          <a:p>
            <a:pPr marL="0" indent="0">
              <a:buNone/>
            </a:pPr>
            <a:r>
              <a:rPr lang="sv-SE" sz="1900" b="1" noProof="0" dirty="0">
                <a:solidFill>
                  <a:srgbClr val="C8102E"/>
                </a:solidFill>
                <a:latin typeface="Cambria" pitchFamily="34" charset="0"/>
                <a:ea typeface="Cambria" pitchFamily="34" charset="-122"/>
                <a:cs typeface="Cambria" pitchFamily="34" charset="-120"/>
              </a:rPr>
              <a:t>Total</a:t>
            </a:r>
            <a:endParaRPr lang="sv-SE" sz="1900" noProof="0" dirty="0"/>
          </a:p>
        </p:txBody>
      </p:sp>
      <p:sp>
        <p:nvSpPr>
          <p:cNvPr id="11" name="Text 9"/>
          <p:cNvSpPr/>
          <p:nvPr/>
        </p:nvSpPr>
        <p:spPr>
          <a:xfrm>
            <a:off x="4658258" y="2606040"/>
            <a:ext cx="2875178" cy="685800"/>
          </a:xfrm>
          <a:prstGeom prst="rect">
            <a:avLst/>
          </a:prstGeom>
          <a:noFill/>
          <a:ln/>
        </p:spPr>
        <p:txBody>
          <a:bodyPr wrap="square" lIns="0" tIns="0" rIns="0" bIns="0" rtlCol="0" anchor="ctr"/>
          <a:lstStyle/>
          <a:p>
            <a:pPr marL="0" indent="0">
              <a:buNone/>
            </a:pPr>
            <a:r>
              <a:rPr lang="sv-SE" sz="1250" noProof="0" dirty="0">
                <a:solidFill>
                  <a:srgbClr val="241416"/>
                </a:solidFill>
                <a:latin typeface="Calibri" pitchFamily="34" charset="0"/>
                <a:ea typeface="Calibri" pitchFamily="34" charset="-122"/>
                <a:cs typeface="Calibri" pitchFamily="34" charset="-120"/>
              </a:rPr>
              <a:t>Tidning, full digital access och nyhetsbrev</a:t>
            </a:r>
            <a:endParaRPr lang="sv-SE" sz="1250" noProof="0" dirty="0"/>
          </a:p>
        </p:txBody>
      </p:sp>
      <p:sp>
        <p:nvSpPr>
          <p:cNvPr id="12" name="Shape 10"/>
          <p:cNvSpPr/>
          <p:nvPr/>
        </p:nvSpPr>
        <p:spPr>
          <a:xfrm>
            <a:off x="8219237" y="2011680"/>
            <a:ext cx="3332378" cy="1371600"/>
          </a:xfrm>
          <a:prstGeom prst="roundRect">
            <a:avLst>
              <a:gd name="adj" fmla="val 6667"/>
            </a:avLst>
          </a:prstGeom>
          <a:solidFill>
            <a:srgbClr val="FFFFFF"/>
          </a:solidFill>
          <a:ln/>
          <a:effectLst>
            <a:outerShdw blurRad="101600" dist="38100" dir="5400000" algn="bl" rotWithShape="0">
              <a:srgbClr val="3A2A26">
                <a:alpha val="14000"/>
              </a:srgbClr>
            </a:outerShdw>
          </a:effectLst>
        </p:spPr>
        <p:txBody>
          <a:bodyPr/>
          <a:lstStyle/>
          <a:p>
            <a:endParaRPr lang="sv-SE" noProof="0" dirty="0"/>
          </a:p>
        </p:txBody>
      </p:sp>
      <p:sp>
        <p:nvSpPr>
          <p:cNvPr id="13" name="Text 11"/>
          <p:cNvSpPr/>
          <p:nvPr/>
        </p:nvSpPr>
        <p:spPr>
          <a:xfrm>
            <a:off x="8447837" y="2148840"/>
            <a:ext cx="2875178" cy="457200"/>
          </a:xfrm>
          <a:prstGeom prst="rect">
            <a:avLst/>
          </a:prstGeom>
          <a:noFill/>
          <a:ln/>
        </p:spPr>
        <p:txBody>
          <a:bodyPr wrap="square" lIns="0" tIns="0" rIns="0" bIns="0" rtlCol="0" anchor="ctr"/>
          <a:lstStyle/>
          <a:p>
            <a:pPr marL="0" indent="0">
              <a:buNone/>
            </a:pPr>
            <a:r>
              <a:rPr lang="sv-SE" sz="1900" b="1" noProof="0" dirty="0" err="1">
                <a:solidFill>
                  <a:srgbClr val="C8102E"/>
                </a:solidFill>
                <a:latin typeface="Cambria" pitchFamily="34" charset="0"/>
                <a:ea typeface="Cambria" pitchFamily="34" charset="-122"/>
                <a:cs typeface="Cambria" pitchFamily="34" charset="-120"/>
              </a:rPr>
              <a:t>Free</a:t>
            </a:r>
            <a:endParaRPr lang="sv-SE" sz="1900" noProof="0" dirty="0"/>
          </a:p>
        </p:txBody>
      </p:sp>
      <p:sp>
        <p:nvSpPr>
          <p:cNvPr id="14" name="Text 12"/>
          <p:cNvSpPr/>
          <p:nvPr/>
        </p:nvSpPr>
        <p:spPr>
          <a:xfrm>
            <a:off x="8447837" y="2606040"/>
            <a:ext cx="2875178" cy="685800"/>
          </a:xfrm>
          <a:prstGeom prst="rect">
            <a:avLst/>
          </a:prstGeom>
          <a:noFill/>
          <a:ln/>
        </p:spPr>
        <p:txBody>
          <a:bodyPr wrap="square" lIns="0" tIns="0" rIns="0" bIns="0" rtlCol="0" anchor="ctr"/>
          <a:lstStyle/>
          <a:p>
            <a:pPr marL="0" indent="0">
              <a:buNone/>
            </a:pPr>
            <a:r>
              <a:rPr lang="sv-SE" sz="1250" dirty="0">
                <a:solidFill>
                  <a:srgbClr val="241416"/>
                </a:solidFill>
                <a:latin typeface="Calibri" pitchFamily="34" charset="0"/>
                <a:ea typeface="Calibri" pitchFamily="34" charset="-122"/>
                <a:cs typeface="Calibri" pitchFamily="34" charset="-120"/>
              </a:rPr>
              <a:t>Viss digital access och nyhetsbrev</a:t>
            </a:r>
            <a:endParaRPr lang="sv-SE" sz="1250" noProof="0" dirty="0"/>
          </a:p>
        </p:txBody>
      </p:sp>
      <p:sp>
        <p:nvSpPr>
          <p:cNvPr id="15" name="Text 13"/>
          <p:cNvSpPr/>
          <p:nvPr/>
        </p:nvSpPr>
        <p:spPr>
          <a:xfrm>
            <a:off x="640080" y="3611880"/>
            <a:ext cx="10911535" cy="365760"/>
          </a:xfrm>
          <a:prstGeom prst="rect">
            <a:avLst/>
          </a:prstGeom>
          <a:noFill/>
          <a:ln/>
        </p:spPr>
        <p:txBody>
          <a:bodyPr wrap="square" lIns="0" tIns="0" rIns="0" bIns="0" rtlCol="0" anchor="ctr"/>
          <a:lstStyle/>
          <a:p>
            <a:pPr marL="0" indent="0">
              <a:buNone/>
            </a:pPr>
            <a:r>
              <a:rPr lang="sv-SE" sz="1400" b="1" noProof="0" dirty="0">
                <a:solidFill>
                  <a:srgbClr val="7A6A65"/>
                </a:solidFill>
                <a:latin typeface="Calibri" pitchFamily="34" charset="0"/>
                <a:ea typeface="Calibri" pitchFamily="34" charset="-122"/>
                <a:cs typeface="Calibri" pitchFamily="34" charset="-120"/>
              </a:rPr>
              <a:t>Inom varje produkt finns fler valmöjligheter och krav som kan sättas:</a:t>
            </a:r>
            <a:endParaRPr lang="sv-SE" sz="1400" noProof="0" dirty="0"/>
          </a:p>
        </p:txBody>
      </p:sp>
      <p:sp>
        <p:nvSpPr>
          <p:cNvPr id="16" name="Shape 14"/>
          <p:cNvSpPr/>
          <p:nvPr/>
        </p:nvSpPr>
        <p:spPr>
          <a:xfrm>
            <a:off x="640080" y="4069080"/>
            <a:ext cx="292608" cy="292608"/>
          </a:xfrm>
          <a:prstGeom prst="ellipse">
            <a:avLst/>
          </a:prstGeom>
          <a:solidFill>
            <a:srgbClr val="C8102E"/>
          </a:solidFill>
          <a:ln/>
        </p:spPr>
        <p:txBody>
          <a:bodyPr/>
          <a:lstStyle/>
          <a:p>
            <a:endParaRPr lang="sv-SE" noProof="0" dirty="0"/>
          </a:p>
        </p:txBody>
      </p:sp>
      <p:sp>
        <p:nvSpPr>
          <p:cNvPr id="17" name="Text 15"/>
          <p:cNvSpPr/>
          <p:nvPr/>
        </p:nvSpPr>
        <p:spPr>
          <a:xfrm>
            <a:off x="640080" y="4069080"/>
            <a:ext cx="292608" cy="292608"/>
          </a:xfrm>
          <a:prstGeom prst="rect">
            <a:avLst/>
          </a:prstGeom>
          <a:noFill/>
          <a:ln/>
        </p:spPr>
        <p:txBody>
          <a:bodyPr wrap="square" lIns="0" tIns="0" rIns="0" bIns="0" rtlCol="0" anchor="ctr"/>
          <a:lstStyle/>
          <a:p>
            <a:pPr marL="0" indent="0" algn="ctr">
              <a:buNone/>
            </a:pPr>
            <a:r>
              <a:rPr lang="sv-SE" sz="1200" b="1" noProof="0" dirty="0">
                <a:solidFill>
                  <a:srgbClr val="FFFFFF"/>
                </a:solidFill>
                <a:latin typeface="Calibri" pitchFamily="34" charset="0"/>
                <a:ea typeface="Calibri" pitchFamily="34" charset="-122"/>
                <a:cs typeface="Calibri" pitchFamily="34" charset="-120"/>
              </a:rPr>
              <a:t>•</a:t>
            </a:r>
            <a:endParaRPr lang="sv-SE" sz="1200" noProof="0" dirty="0"/>
          </a:p>
        </p:txBody>
      </p:sp>
      <p:sp>
        <p:nvSpPr>
          <p:cNvPr id="18" name="Text 16"/>
          <p:cNvSpPr/>
          <p:nvPr/>
        </p:nvSpPr>
        <p:spPr>
          <a:xfrm>
            <a:off x="1097280" y="4014216"/>
            <a:ext cx="4724248" cy="411480"/>
          </a:xfrm>
          <a:prstGeom prst="rect">
            <a:avLst/>
          </a:prstGeom>
          <a:noFill/>
          <a:ln/>
        </p:spPr>
        <p:txBody>
          <a:bodyPr wrap="square" lIns="0" tIns="0" rIns="0" bIns="0" rtlCol="0" anchor="ctr"/>
          <a:lstStyle/>
          <a:p>
            <a:pPr marL="0" indent="0">
              <a:buNone/>
            </a:pPr>
            <a:r>
              <a:rPr lang="sv-SE" sz="1400" noProof="0" dirty="0">
                <a:solidFill>
                  <a:srgbClr val="241416"/>
                </a:solidFill>
                <a:latin typeface="Calibri" pitchFamily="34" charset="0"/>
                <a:ea typeface="Calibri" pitchFamily="34" charset="-122"/>
                <a:cs typeface="Calibri" pitchFamily="34" charset="-120"/>
              </a:rPr>
              <a:t>Företag eller privatperson</a:t>
            </a:r>
            <a:endParaRPr lang="sv-SE" sz="1400" noProof="0" dirty="0"/>
          </a:p>
        </p:txBody>
      </p:sp>
      <p:sp>
        <p:nvSpPr>
          <p:cNvPr id="19" name="Shape 17"/>
          <p:cNvSpPr/>
          <p:nvPr/>
        </p:nvSpPr>
        <p:spPr>
          <a:xfrm>
            <a:off x="6370168" y="4069080"/>
            <a:ext cx="292608" cy="292608"/>
          </a:xfrm>
          <a:prstGeom prst="ellipse">
            <a:avLst/>
          </a:prstGeom>
          <a:solidFill>
            <a:srgbClr val="C8102E"/>
          </a:solidFill>
          <a:ln/>
        </p:spPr>
        <p:txBody>
          <a:bodyPr/>
          <a:lstStyle/>
          <a:p>
            <a:endParaRPr lang="sv-SE" noProof="0" dirty="0"/>
          </a:p>
        </p:txBody>
      </p:sp>
      <p:sp>
        <p:nvSpPr>
          <p:cNvPr id="20" name="Text 18"/>
          <p:cNvSpPr/>
          <p:nvPr/>
        </p:nvSpPr>
        <p:spPr>
          <a:xfrm>
            <a:off x="6370168" y="4069080"/>
            <a:ext cx="292608" cy="292608"/>
          </a:xfrm>
          <a:prstGeom prst="rect">
            <a:avLst/>
          </a:prstGeom>
          <a:noFill/>
          <a:ln/>
        </p:spPr>
        <p:txBody>
          <a:bodyPr wrap="square" lIns="0" tIns="0" rIns="0" bIns="0" rtlCol="0" anchor="ctr"/>
          <a:lstStyle/>
          <a:p>
            <a:pPr marL="0" indent="0" algn="ctr">
              <a:buNone/>
            </a:pPr>
            <a:r>
              <a:rPr lang="sv-SE" sz="1200" b="1" noProof="0" dirty="0">
                <a:solidFill>
                  <a:srgbClr val="FFFFFF"/>
                </a:solidFill>
                <a:latin typeface="Calibri" pitchFamily="34" charset="0"/>
                <a:ea typeface="Calibri" pitchFamily="34" charset="-122"/>
                <a:cs typeface="Calibri" pitchFamily="34" charset="-120"/>
              </a:rPr>
              <a:t>•</a:t>
            </a:r>
            <a:endParaRPr lang="sv-SE" sz="1200" noProof="0" dirty="0"/>
          </a:p>
        </p:txBody>
      </p:sp>
      <p:sp>
        <p:nvSpPr>
          <p:cNvPr id="21" name="Text 19"/>
          <p:cNvSpPr/>
          <p:nvPr/>
        </p:nvSpPr>
        <p:spPr>
          <a:xfrm>
            <a:off x="6827368" y="4014216"/>
            <a:ext cx="4724248" cy="411480"/>
          </a:xfrm>
          <a:prstGeom prst="rect">
            <a:avLst/>
          </a:prstGeom>
          <a:noFill/>
          <a:ln/>
        </p:spPr>
        <p:txBody>
          <a:bodyPr wrap="square" lIns="0" tIns="0" rIns="0" bIns="0" rtlCol="0" anchor="ctr"/>
          <a:lstStyle/>
          <a:p>
            <a:pPr marL="0" indent="0">
              <a:buNone/>
            </a:pPr>
            <a:r>
              <a:rPr lang="sv-SE" sz="1400" noProof="0" dirty="0">
                <a:solidFill>
                  <a:srgbClr val="241416"/>
                </a:solidFill>
                <a:latin typeface="Calibri" pitchFamily="34" charset="0"/>
                <a:ea typeface="Calibri" pitchFamily="34" charset="-122"/>
                <a:cs typeface="Calibri" pitchFamily="34" charset="-120"/>
              </a:rPr>
              <a:t>Gruppkonto eller enskild prenumeration</a:t>
            </a:r>
            <a:endParaRPr lang="sv-SE" sz="1400" noProof="0" dirty="0"/>
          </a:p>
        </p:txBody>
      </p:sp>
      <p:sp>
        <p:nvSpPr>
          <p:cNvPr id="22" name="Shape 20"/>
          <p:cNvSpPr/>
          <p:nvPr/>
        </p:nvSpPr>
        <p:spPr>
          <a:xfrm>
            <a:off x="640080" y="4617720"/>
            <a:ext cx="292608" cy="292608"/>
          </a:xfrm>
          <a:prstGeom prst="ellipse">
            <a:avLst/>
          </a:prstGeom>
          <a:solidFill>
            <a:srgbClr val="C8102E"/>
          </a:solidFill>
          <a:ln/>
        </p:spPr>
        <p:txBody>
          <a:bodyPr/>
          <a:lstStyle/>
          <a:p>
            <a:endParaRPr lang="sv-SE" noProof="0" dirty="0"/>
          </a:p>
        </p:txBody>
      </p:sp>
      <p:sp>
        <p:nvSpPr>
          <p:cNvPr id="23" name="Text 21"/>
          <p:cNvSpPr/>
          <p:nvPr/>
        </p:nvSpPr>
        <p:spPr>
          <a:xfrm>
            <a:off x="640080" y="4617720"/>
            <a:ext cx="292608" cy="292608"/>
          </a:xfrm>
          <a:prstGeom prst="rect">
            <a:avLst/>
          </a:prstGeom>
          <a:noFill/>
          <a:ln/>
        </p:spPr>
        <p:txBody>
          <a:bodyPr wrap="square" lIns="0" tIns="0" rIns="0" bIns="0" rtlCol="0" anchor="ctr"/>
          <a:lstStyle/>
          <a:p>
            <a:pPr marL="0" indent="0" algn="ctr">
              <a:buNone/>
            </a:pPr>
            <a:r>
              <a:rPr lang="sv-SE" sz="1200" b="1" noProof="0" dirty="0">
                <a:solidFill>
                  <a:srgbClr val="FFFFFF"/>
                </a:solidFill>
                <a:latin typeface="Calibri" pitchFamily="34" charset="0"/>
                <a:ea typeface="Calibri" pitchFamily="34" charset="-122"/>
                <a:cs typeface="Calibri" pitchFamily="34" charset="-120"/>
              </a:rPr>
              <a:t>•</a:t>
            </a:r>
            <a:endParaRPr lang="sv-SE" sz="1200" noProof="0" dirty="0"/>
          </a:p>
        </p:txBody>
      </p:sp>
      <p:sp>
        <p:nvSpPr>
          <p:cNvPr id="24" name="Text 22"/>
          <p:cNvSpPr/>
          <p:nvPr/>
        </p:nvSpPr>
        <p:spPr>
          <a:xfrm>
            <a:off x="1097280" y="4562856"/>
            <a:ext cx="4724248" cy="411480"/>
          </a:xfrm>
          <a:prstGeom prst="rect">
            <a:avLst/>
          </a:prstGeom>
          <a:noFill/>
          <a:ln/>
        </p:spPr>
        <p:txBody>
          <a:bodyPr wrap="square" lIns="0" tIns="0" rIns="0" bIns="0" rtlCol="0" anchor="ctr"/>
          <a:lstStyle/>
          <a:p>
            <a:pPr marL="0" indent="0">
              <a:buNone/>
            </a:pPr>
            <a:r>
              <a:rPr lang="sv-SE" sz="1400" noProof="0" dirty="0">
                <a:solidFill>
                  <a:srgbClr val="241416"/>
                </a:solidFill>
                <a:latin typeface="Calibri" pitchFamily="34" charset="0"/>
                <a:ea typeface="Calibri" pitchFamily="34" charset="-122"/>
                <a:cs typeface="Calibri" pitchFamily="34" charset="-120"/>
              </a:rPr>
              <a:t>Månads- eller årsprenumeration</a:t>
            </a:r>
            <a:endParaRPr lang="sv-SE" sz="1400" noProof="0" dirty="0"/>
          </a:p>
        </p:txBody>
      </p:sp>
      <p:sp>
        <p:nvSpPr>
          <p:cNvPr id="25" name="Shape 23"/>
          <p:cNvSpPr/>
          <p:nvPr/>
        </p:nvSpPr>
        <p:spPr>
          <a:xfrm>
            <a:off x="6370168" y="4617720"/>
            <a:ext cx="292608" cy="292608"/>
          </a:xfrm>
          <a:prstGeom prst="ellipse">
            <a:avLst/>
          </a:prstGeom>
          <a:solidFill>
            <a:srgbClr val="C8102E"/>
          </a:solidFill>
          <a:ln/>
        </p:spPr>
        <p:txBody>
          <a:bodyPr/>
          <a:lstStyle/>
          <a:p>
            <a:endParaRPr lang="sv-SE" noProof="0" dirty="0"/>
          </a:p>
        </p:txBody>
      </p:sp>
      <p:sp>
        <p:nvSpPr>
          <p:cNvPr id="26" name="Text 24"/>
          <p:cNvSpPr/>
          <p:nvPr/>
        </p:nvSpPr>
        <p:spPr>
          <a:xfrm>
            <a:off x="6370168" y="4617720"/>
            <a:ext cx="292608" cy="292608"/>
          </a:xfrm>
          <a:prstGeom prst="rect">
            <a:avLst/>
          </a:prstGeom>
          <a:noFill/>
          <a:ln/>
        </p:spPr>
        <p:txBody>
          <a:bodyPr wrap="square" lIns="0" tIns="0" rIns="0" bIns="0" rtlCol="0" anchor="ctr"/>
          <a:lstStyle/>
          <a:p>
            <a:pPr marL="0" indent="0" algn="ctr">
              <a:buNone/>
            </a:pPr>
            <a:r>
              <a:rPr lang="sv-SE" sz="1200" b="1" noProof="0" dirty="0">
                <a:solidFill>
                  <a:srgbClr val="FFFFFF"/>
                </a:solidFill>
                <a:latin typeface="Calibri" pitchFamily="34" charset="0"/>
                <a:ea typeface="Calibri" pitchFamily="34" charset="-122"/>
                <a:cs typeface="Calibri" pitchFamily="34" charset="-120"/>
              </a:rPr>
              <a:t>•</a:t>
            </a:r>
            <a:endParaRPr lang="sv-SE" sz="1200" noProof="0" dirty="0"/>
          </a:p>
        </p:txBody>
      </p:sp>
      <p:sp>
        <p:nvSpPr>
          <p:cNvPr id="27" name="Text 25"/>
          <p:cNvSpPr/>
          <p:nvPr/>
        </p:nvSpPr>
        <p:spPr>
          <a:xfrm>
            <a:off x="6827368" y="4562856"/>
            <a:ext cx="4724248" cy="411480"/>
          </a:xfrm>
          <a:prstGeom prst="rect">
            <a:avLst/>
          </a:prstGeom>
          <a:noFill/>
          <a:ln/>
        </p:spPr>
        <p:txBody>
          <a:bodyPr wrap="square" lIns="0" tIns="0" rIns="0" bIns="0" rtlCol="0" anchor="ctr"/>
          <a:lstStyle/>
          <a:p>
            <a:pPr marL="0" indent="0">
              <a:buNone/>
            </a:pPr>
            <a:r>
              <a:rPr lang="sv-SE" sz="1400" noProof="0" dirty="0">
                <a:solidFill>
                  <a:srgbClr val="241416"/>
                </a:solidFill>
                <a:latin typeface="Calibri" pitchFamily="34" charset="0"/>
                <a:ea typeface="Calibri" pitchFamily="34" charset="-122"/>
                <a:cs typeface="Calibri" pitchFamily="34" charset="-120"/>
              </a:rPr>
              <a:t>Betalmedel: kort, faktura, Apple </a:t>
            </a:r>
            <a:r>
              <a:rPr lang="sv-SE" sz="1400" noProof="0" dirty="0" err="1">
                <a:solidFill>
                  <a:srgbClr val="241416"/>
                </a:solidFill>
                <a:latin typeface="Calibri" pitchFamily="34" charset="0"/>
                <a:ea typeface="Calibri" pitchFamily="34" charset="-122"/>
                <a:cs typeface="Calibri" pitchFamily="34" charset="-120"/>
              </a:rPr>
              <a:t>Pay</a:t>
            </a:r>
            <a:r>
              <a:rPr lang="sv-SE" sz="1400" noProof="0" dirty="0">
                <a:solidFill>
                  <a:srgbClr val="241416"/>
                </a:solidFill>
                <a:latin typeface="Calibri" pitchFamily="34" charset="0"/>
                <a:ea typeface="Calibri" pitchFamily="34" charset="-122"/>
                <a:cs typeface="Calibri" pitchFamily="34" charset="-120"/>
              </a:rPr>
              <a:t> m.fl.</a:t>
            </a:r>
            <a:endParaRPr lang="sv-SE" sz="1400" noProof="0" dirty="0"/>
          </a:p>
        </p:txBody>
      </p:sp>
      <p:sp>
        <p:nvSpPr>
          <p:cNvPr id="28" name="Shape 26"/>
          <p:cNvSpPr/>
          <p:nvPr/>
        </p:nvSpPr>
        <p:spPr>
          <a:xfrm>
            <a:off x="640080" y="5230368"/>
            <a:ext cx="10911535" cy="1124712"/>
          </a:xfrm>
          <a:prstGeom prst="roundRect">
            <a:avLst>
              <a:gd name="adj" fmla="val 8421"/>
            </a:avLst>
          </a:prstGeom>
          <a:solidFill>
            <a:srgbClr val="49090B"/>
          </a:solidFill>
          <a:ln/>
        </p:spPr>
        <p:txBody>
          <a:bodyPr/>
          <a:lstStyle/>
          <a:p>
            <a:endParaRPr lang="sv-SE" noProof="0" dirty="0"/>
          </a:p>
        </p:txBody>
      </p:sp>
      <p:sp>
        <p:nvSpPr>
          <p:cNvPr id="29" name="Text 27"/>
          <p:cNvSpPr/>
          <p:nvPr/>
        </p:nvSpPr>
        <p:spPr>
          <a:xfrm>
            <a:off x="1005840" y="5349240"/>
            <a:ext cx="10180015" cy="868680"/>
          </a:xfrm>
          <a:prstGeom prst="rect">
            <a:avLst/>
          </a:prstGeom>
          <a:noFill/>
          <a:ln/>
        </p:spPr>
        <p:txBody>
          <a:bodyPr wrap="square" lIns="0" tIns="0" rIns="0" bIns="0" rtlCol="0" anchor="ctr"/>
          <a:lstStyle/>
          <a:p>
            <a:pPr>
              <a:lnSpc>
                <a:spcPct val="115000"/>
              </a:lnSpc>
            </a:pPr>
            <a:r>
              <a:rPr lang="sv-SE" sz="1500" b="1" noProof="0" dirty="0">
                <a:solidFill>
                  <a:srgbClr val="FFFFFF"/>
                </a:solidFill>
                <a:latin typeface="Calibri" pitchFamily="34" charset="0"/>
                <a:ea typeface="Calibri" pitchFamily="34" charset="-122"/>
                <a:cs typeface="Calibri" pitchFamily="34" charset="-120"/>
              </a:rPr>
              <a:t>Allt går att skräddarsy genom olika paket. </a:t>
            </a:r>
            <a:r>
              <a:rPr lang="sv-SE" sz="1500" b="1" dirty="0">
                <a:solidFill>
                  <a:srgbClr val="FFFFFF"/>
                </a:solidFill>
                <a:latin typeface="Calibri" pitchFamily="34" charset="0"/>
                <a:ea typeface="Calibri" pitchFamily="34" charset="-122"/>
                <a:cs typeface="Calibri" pitchFamily="34" charset="-120"/>
              </a:rPr>
              <a:t>Exempelvis erbjuder vi endast faktura som betalmedel för företagskunder.</a:t>
            </a:r>
            <a:br>
              <a:rPr lang="sv-SE" sz="1500" b="1" dirty="0">
                <a:solidFill>
                  <a:srgbClr val="FFFFFF"/>
                </a:solidFill>
                <a:latin typeface="Calibri" pitchFamily="34" charset="0"/>
                <a:ea typeface="Calibri" pitchFamily="34" charset="-122"/>
                <a:cs typeface="Calibri" pitchFamily="34" charset="-120"/>
              </a:rPr>
            </a:br>
            <a:r>
              <a:rPr lang="sv-SE" sz="1500" b="1" dirty="0">
                <a:solidFill>
                  <a:srgbClr val="FFFFFF"/>
                </a:solidFill>
                <a:latin typeface="Calibri" pitchFamily="34" charset="0"/>
                <a:ea typeface="Calibri" pitchFamily="34" charset="-122"/>
                <a:cs typeface="Calibri" pitchFamily="34" charset="-120"/>
              </a:rPr>
              <a:t>- Endast årsprenumeration		- Krav på org. nr</a:t>
            </a:r>
            <a:br>
              <a:rPr lang="sv-SE" sz="1500" b="1" dirty="0">
                <a:solidFill>
                  <a:srgbClr val="FFFFFF"/>
                </a:solidFill>
                <a:latin typeface="Calibri" pitchFamily="34" charset="0"/>
                <a:ea typeface="Calibri" pitchFamily="34" charset="-122"/>
                <a:cs typeface="Calibri" pitchFamily="34" charset="-120"/>
              </a:rPr>
            </a:br>
            <a:r>
              <a:rPr lang="sv-SE" sz="1500" b="1" dirty="0">
                <a:solidFill>
                  <a:srgbClr val="FFFFFF"/>
                </a:solidFill>
                <a:latin typeface="Calibri" pitchFamily="34" charset="0"/>
                <a:ea typeface="Calibri" pitchFamily="34" charset="-122"/>
                <a:cs typeface="Calibri" pitchFamily="34" charset="-120"/>
              </a:rPr>
              <a:t>- Krav på telefonnummer</a:t>
            </a:r>
            <a:endParaRPr lang="sv-SE" sz="1500" noProof="0" dirty="0"/>
          </a:p>
        </p:txBody>
      </p:sp>
      <p:sp>
        <p:nvSpPr>
          <p:cNvPr id="30" name="Text 28"/>
          <p:cNvSpPr/>
          <p:nvPr/>
        </p:nvSpPr>
        <p:spPr>
          <a:xfrm>
            <a:off x="640080" y="6400800"/>
            <a:ext cx="5486400" cy="320040"/>
          </a:xfrm>
          <a:prstGeom prst="rect">
            <a:avLst/>
          </a:prstGeom>
          <a:noFill/>
          <a:ln/>
        </p:spPr>
        <p:txBody>
          <a:bodyPr wrap="square" lIns="0" tIns="0" rIns="0" bIns="0" rtlCol="0" anchor="ctr"/>
          <a:lstStyle/>
          <a:p>
            <a:pPr marL="0" indent="0">
              <a:buNone/>
            </a:pPr>
            <a:r>
              <a:rPr lang="sv-SE" sz="900" noProof="0" dirty="0">
                <a:solidFill>
                  <a:srgbClr val="7A6A65"/>
                </a:solidFill>
                <a:latin typeface="Calibri" pitchFamily="34" charset="0"/>
                <a:ea typeface="Calibri" pitchFamily="34" charset="-122"/>
                <a:cs typeface="Calibri" pitchFamily="34" charset="-120"/>
              </a:rPr>
              <a:t>Affärsvärlden × Tulo</a:t>
            </a:r>
            <a:endParaRPr lang="sv-SE" sz="900" noProof="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8">
    <p:bg>
      <p:bgPr>
        <a:solidFill>
          <a:srgbClr val="F3E9E2"/>
        </a:solidFill>
        <a:effectLst/>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ellipse">
            <a:avLst/>
          </a:prstGeom>
          <a:solidFill>
            <a:srgbClr val="C8102E"/>
          </a:solidFill>
          <a:ln/>
        </p:spPr>
        <p:txBody>
          <a:bodyPr/>
          <a:lstStyle/>
          <a:p>
            <a:endParaRPr lang="sv-SE" noProof="0" dirty="0"/>
          </a:p>
        </p:txBody>
      </p:sp>
      <p:sp>
        <p:nvSpPr>
          <p:cNvPr id="3" name="Text 1"/>
          <p:cNvSpPr/>
          <p:nvPr/>
        </p:nvSpPr>
        <p:spPr>
          <a:xfrm>
            <a:off x="640080" y="502920"/>
            <a:ext cx="457200" cy="457200"/>
          </a:xfrm>
          <a:prstGeom prst="rect">
            <a:avLst/>
          </a:prstGeom>
          <a:noFill/>
          <a:ln/>
        </p:spPr>
        <p:txBody>
          <a:bodyPr wrap="square" lIns="0" tIns="0" rIns="0" bIns="0" rtlCol="0" anchor="ctr"/>
          <a:lstStyle/>
          <a:p>
            <a:pPr marL="0" indent="0" algn="ctr">
              <a:buNone/>
            </a:pPr>
            <a:r>
              <a:rPr lang="sv-SE" sz="1600" b="1" noProof="0" dirty="0">
                <a:solidFill>
                  <a:srgbClr val="FFFFFF"/>
                </a:solidFill>
                <a:latin typeface="Calibri" pitchFamily="34" charset="0"/>
                <a:ea typeface="Calibri" pitchFamily="34" charset="-122"/>
                <a:cs typeface="Calibri" pitchFamily="34" charset="-120"/>
              </a:rPr>
              <a:t>4</a:t>
            </a:r>
            <a:endParaRPr lang="sv-SE" sz="1600" noProof="0" dirty="0"/>
          </a:p>
        </p:txBody>
      </p:sp>
      <p:sp>
        <p:nvSpPr>
          <p:cNvPr id="4" name="Text 2"/>
          <p:cNvSpPr/>
          <p:nvPr/>
        </p:nvSpPr>
        <p:spPr>
          <a:xfrm>
            <a:off x="1234440" y="502920"/>
            <a:ext cx="7315200" cy="457200"/>
          </a:xfrm>
          <a:prstGeom prst="rect">
            <a:avLst/>
          </a:prstGeom>
          <a:noFill/>
          <a:ln/>
        </p:spPr>
        <p:txBody>
          <a:bodyPr wrap="square" lIns="0" tIns="0" rIns="0" bIns="0" rtlCol="0" anchor="ctr"/>
          <a:lstStyle/>
          <a:p>
            <a:pPr marL="0" indent="0">
              <a:buNone/>
            </a:pPr>
            <a:r>
              <a:rPr lang="sv-SE" sz="1200" b="1" kern="0" spc="120" noProof="0" dirty="0">
                <a:solidFill>
                  <a:srgbClr val="7A6A65"/>
                </a:solidFill>
                <a:latin typeface="Calibri" pitchFamily="34" charset="0"/>
                <a:ea typeface="Calibri" pitchFamily="34" charset="-122"/>
                <a:cs typeface="Calibri" pitchFamily="34" charset="-120"/>
              </a:rPr>
              <a:t>KÖPSIDOR, PAYWALLS OCH FREE-PRENUMERANTER</a:t>
            </a:r>
            <a:endParaRPr lang="sv-SE" sz="1200" noProof="0" dirty="0"/>
          </a:p>
        </p:txBody>
      </p:sp>
      <p:sp>
        <p:nvSpPr>
          <p:cNvPr id="5" name="Text 3"/>
          <p:cNvSpPr/>
          <p:nvPr/>
        </p:nvSpPr>
        <p:spPr>
          <a:xfrm>
            <a:off x="640080" y="1051560"/>
            <a:ext cx="10911535" cy="822960"/>
          </a:xfrm>
          <a:prstGeom prst="rect">
            <a:avLst/>
          </a:prstGeom>
          <a:noFill/>
          <a:ln/>
        </p:spPr>
        <p:txBody>
          <a:bodyPr wrap="square" lIns="0" tIns="0" rIns="0" bIns="0" rtlCol="0" anchor="ctr"/>
          <a:lstStyle/>
          <a:p>
            <a:pPr marL="0" indent="0">
              <a:buNone/>
            </a:pPr>
            <a:r>
              <a:rPr lang="sv-SE" sz="3200" b="1" noProof="0" dirty="0">
                <a:solidFill>
                  <a:srgbClr val="241416"/>
                </a:solidFill>
                <a:latin typeface="Cambria" pitchFamily="34" charset="0"/>
                <a:ea typeface="Cambria" pitchFamily="34" charset="-122"/>
                <a:cs typeface="Cambria" pitchFamily="34" charset="-120"/>
              </a:rPr>
              <a:t>Tre försäljningsytor</a:t>
            </a:r>
            <a:endParaRPr lang="sv-SE" sz="3200" noProof="0" dirty="0"/>
          </a:p>
        </p:txBody>
      </p:sp>
      <p:sp>
        <p:nvSpPr>
          <p:cNvPr id="6" name="Shape 4"/>
          <p:cNvSpPr/>
          <p:nvPr/>
        </p:nvSpPr>
        <p:spPr>
          <a:xfrm>
            <a:off x="640080" y="2194560"/>
            <a:ext cx="3332378" cy="2743200"/>
          </a:xfrm>
          <a:prstGeom prst="roundRect">
            <a:avLst>
              <a:gd name="adj" fmla="val 3333"/>
            </a:avLst>
          </a:prstGeom>
          <a:solidFill>
            <a:srgbClr val="FFFFFF"/>
          </a:solidFill>
          <a:ln/>
          <a:effectLst>
            <a:outerShdw blurRad="101600" dist="38100" dir="5400000" algn="bl" rotWithShape="0">
              <a:srgbClr val="3A2A26">
                <a:alpha val="14000"/>
              </a:srgbClr>
            </a:outerShdw>
          </a:effectLst>
        </p:spPr>
        <p:txBody>
          <a:bodyPr/>
          <a:lstStyle/>
          <a:p>
            <a:endParaRPr lang="sv-SE" noProof="0" dirty="0"/>
          </a:p>
        </p:txBody>
      </p:sp>
      <p:sp>
        <p:nvSpPr>
          <p:cNvPr id="7" name="Shape 5"/>
          <p:cNvSpPr/>
          <p:nvPr/>
        </p:nvSpPr>
        <p:spPr>
          <a:xfrm>
            <a:off x="960120" y="2514600"/>
            <a:ext cx="502920" cy="502920"/>
          </a:xfrm>
          <a:prstGeom prst="ellipse">
            <a:avLst/>
          </a:prstGeom>
          <a:solidFill>
            <a:srgbClr val="C8102E"/>
          </a:solidFill>
          <a:ln/>
        </p:spPr>
        <p:txBody>
          <a:bodyPr/>
          <a:lstStyle/>
          <a:p>
            <a:endParaRPr lang="sv-SE" noProof="0" dirty="0"/>
          </a:p>
        </p:txBody>
      </p:sp>
      <p:sp>
        <p:nvSpPr>
          <p:cNvPr id="8" name="Text 6"/>
          <p:cNvSpPr/>
          <p:nvPr/>
        </p:nvSpPr>
        <p:spPr>
          <a:xfrm>
            <a:off x="960120" y="2514600"/>
            <a:ext cx="502920" cy="502920"/>
          </a:xfrm>
          <a:prstGeom prst="rect">
            <a:avLst/>
          </a:prstGeom>
          <a:noFill/>
          <a:ln/>
        </p:spPr>
        <p:txBody>
          <a:bodyPr wrap="square" lIns="0" tIns="0" rIns="0" bIns="0" rtlCol="0" anchor="ctr"/>
          <a:lstStyle/>
          <a:p>
            <a:pPr marL="0" indent="0" algn="ctr">
              <a:buNone/>
            </a:pPr>
            <a:r>
              <a:rPr lang="sv-SE" sz="1600" b="1" noProof="0" dirty="0">
                <a:solidFill>
                  <a:srgbClr val="FFFFFF"/>
                </a:solidFill>
                <a:latin typeface="Calibri" pitchFamily="34" charset="0"/>
                <a:ea typeface="Calibri" pitchFamily="34" charset="-122"/>
                <a:cs typeface="Calibri" pitchFamily="34" charset="-120"/>
              </a:rPr>
              <a:t>1</a:t>
            </a:r>
            <a:endParaRPr lang="sv-SE" sz="1600" noProof="0" dirty="0"/>
          </a:p>
        </p:txBody>
      </p:sp>
      <p:sp>
        <p:nvSpPr>
          <p:cNvPr id="9" name="Text 7"/>
          <p:cNvSpPr/>
          <p:nvPr/>
        </p:nvSpPr>
        <p:spPr>
          <a:xfrm>
            <a:off x="960120" y="3200400"/>
            <a:ext cx="2692298" cy="457200"/>
          </a:xfrm>
          <a:prstGeom prst="rect">
            <a:avLst/>
          </a:prstGeom>
          <a:noFill/>
          <a:ln/>
        </p:spPr>
        <p:txBody>
          <a:bodyPr wrap="square" lIns="0" tIns="0" rIns="0" bIns="0" rtlCol="0" anchor="ctr"/>
          <a:lstStyle/>
          <a:p>
            <a:pPr marL="0" indent="0">
              <a:buNone/>
            </a:pPr>
            <a:r>
              <a:rPr lang="sv-SE" sz="1800" b="1" noProof="0" dirty="0">
                <a:solidFill>
                  <a:srgbClr val="241416"/>
                </a:solidFill>
                <a:latin typeface="Cambria" pitchFamily="34" charset="0"/>
                <a:ea typeface="Cambria" pitchFamily="34" charset="-122"/>
                <a:cs typeface="Cambria" pitchFamily="34" charset="-120"/>
              </a:rPr>
              <a:t>Köpsidor</a:t>
            </a:r>
            <a:endParaRPr lang="sv-SE" sz="1800" noProof="0" dirty="0"/>
          </a:p>
        </p:txBody>
      </p:sp>
      <p:sp>
        <p:nvSpPr>
          <p:cNvPr id="10" name="Text 8"/>
          <p:cNvSpPr/>
          <p:nvPr/>
        </p:nvSpPr>
        <p:spPr>
          <a:xfrm>
            <a:off x="960120" y="3703320"/>
            <a:ext cx="2692298" cy="1097280"/>
          </a:xfrm>
          <a:prstGeom prst="rect">
            <a:avLst/>
          </a:prstGeom>
          <a:noFill/>
          <a:ln/>
        </p:spPr>
        <p:txBody>
          <a:bodyPr wrap="square" lIns="0" tIns="0" rIns="0" bIns="0" rtlCol="0" anchor="ctr"/>
          <a:lstStyle/>
          <a:p>
            <a:pPr marL="0" indent="0">
              <a:buNone/>
            </a:pPr>
            <a:r>
              <a:rPr lang="sv-SE" sz="1300" noProof="0" dirty="0">
                <a:solidFill>
                  <a:srgbClr val="7A6A65"/>
                </a:solidFill>
                <a:latin typeface="Calibri" pitchFamily="34" charset="0"/>
                <a:ea typeface="Calibri" pitchFamily="34" charset="-122"/>
                <a:cs typeface="Calibri" pitchFamily="34" charset="-120"/>
              </a:rPr>
              <a:t>Standard &amp; kampanj</a:t>
            </a:r>
            <a:endParaRPr lang="sv-SE" sz="1300" noProof="0" dirty="0"/>
          </a:p>
        </p:txBody>
      </p:sp>
      <p:sp>
        <p:nvSpPr>
          <p:cNvPr id="11" name="Shape 9"/>
          <p:cNvSpPr/>
          <p:nvPr/>
        </p:nvSpPr>
        <p:spPr>
          <a:xfrm>
            <a:off x="4429658" y="2194560"/>
            <a:ext cx="3332378" cy="2743200"/>
          </a:xfrm>
          <a:prstGeom prst="roundRect">
            <a:avLst>
              <a:gd name="adj" fmla="val 3333"/>
            </a:avLst>
          </a:prstGeom>
          <a:solidFill>
            <a:srgbClr val="FFFFFF"/>
          </a:solidFill>
          <a:ln/>
          <a:effectLst>
            <a:outerShdw blurRad="101600" dist="38100" dir="5400000" algn="bl" rotWithShape="0">
              <a:srgbClr val="3A2A26">
                <a:alpha val="14000"/>
              </a:srgbClr>
            </a:outerShdw>
          </a:effectLst>
        </p:spPr>
        <p:txBody>
          <a:bodyPr/>
          <a:lstStyle/>
          <a:p>
            <a:endParaRPr lang="sv-SE" noProof="0" dirty="0"/>
          </a:p>
        </p:txBody>
      </p:sp>
      <p:sp>
        <p:nvSpPr>
          <p:cNvPr id="12" name="Shape 10"/>
          <p:cNvSpPr/>
          <p:nvPr/>
        </p:nvSpPr>
        <p:spPr>
          <a:xfrm>
            <a:off x="4749698" y="2514600"/>
            <a:ext cx="502920" cy="502920"/>
          </a:xfrm>
          <a:prstGeom prst="ellipse">
            <a:avLst/>
          </a:prstGeom>
          <a:solidFill>
            <a:srgbClr val="C8102E"/>
          </a:solidFill>
          <a:ln/>
        </p:spPr>
        <p:txBody>
          <a:bodyPr/>
          <a:lstStyle/>
          <a:p>
            <a:endParaRPr lang="sv-SE" noProof="0" dirty="0"/>
          </a:p>
        </p:txBody>
      </p:sp>
      <p:sp>
        <p:nvSpPr>
          <p:cNvPr id="13" name="Text 11"/>
          <p:cNvSpPr/>
          <p:nvPr/>
        </p:nvSpPr>
        <p:spPr>
          <a:xfrm>
            <a:off x="4749698" y="2514600"/>
            <a:ext cx="502920" cy="502920"/>
          </a:xfrm>
          <a:prstGeom prst="rect">
            <a:avLst/>
          </a:prstGeom>
          <a:noFill/>
          <a:ln/>
        </p:spPr>
        <p:txBody>
          <a:bodyPr wrap="square" lIns="0" tIns="0" rIns="0" bIns="0" rtlCol="0" anchor="ctr"/>
          <a:lstStyle/>
          <a:p>
            <a:pPr marL="0" indent="0" algn="ctr">
              <a:buNone/>
            </a:pPr>
            <a:r>
              <a:rPr lang="sv-SE" sz="1600" b="1" noProof="0" dirty="0">
                <a:solidFill>
                  <a:srgbClr val="FFFFFF"/>
                </a:solidFill>
                <a:latin typeface="Calibri" pitchFamily="34" charset="0"/>
                <a:ea typeface="Calibri" pitchFamily="34" charset="-122"/>
                <a:cs typeface="Calibri" pitchFamily="34" charset="-120"/>
              </a:rPr>
              <a:t>2</a:t>
            </a:r>
            <a:endParaRPr lang="sv-SE" sz="1600" noProof="0" dirty="0"/>
          </a:p>
        </p:txBody>
      </p:sp>
      <p:sp>
        <p:nvSpPr>
          <p:cNvPr id="14" name="Text 12"/>
          <p:cNvSpPr/>
          <p:nvPr/>
        </p:nvSpPr>
        <p:spPr>
          <a:xfrm>
            <a:off x="4749698" y="3200400"/>
            <a:ext cx="2692298" cy="457200"/>
          </a:xfrm>
          <a:prstGeom prst="rect">
            <a:avLst/>
          </a:prstGeom>
          <a:noFill/>
          <a:ln/>
        </p:spPr>
        <p:txBody>
          <a:bodyPr wrap="square" lIns="0" tIns="0" rIns="0" bIns="0" rtlCol="0" anchor="ctr"/>
          <a:lstStyle/>
          <a:p>
            <a:pPr marL="0" indent="0">
              <a:buNone/>
            </a:pPr>
            <a:r>
              <a:rPr lang="sv-SE" sz="1800" b="1" noProof="0" dirty="0">
                <a:solidFill>
                  <a:srgbClr val="241416"/>
                </a:solidFill>
                <a:latin typeface="Cambria" pitchFamily="34" charset="0"/>
                <a:ea typeface="Cambria" pitchFamily="34" charset="-122"/>
                <a:cs typeface="Cambria" pitchFamily="34" charset="-120"/>
              </a:rPr>
              <a:t>Paywall</a:t>
            </a:r>
            <a:endParaRPr lang="sv-SE" sz="1800" noProof="0" dirty="0"/>
          </a:p>
        </p:txBody>
      </p:sp>
      <p:sp>
        <p:nvSpPr>
          <p:cNvPr id="15" name="Text 13"/>
          <p:cNvSpPr/>
          <p:nvPr/>
        </p:nvSpPr>
        <p:spPr>
          <a:xfrm>
            <a:off x="4749698" y="3703320"/>
            <a:ext cx="2692298" cy="1097280"/>
          </a:xfrm>
          <a:prstGeom prst="rect">
            <a:avLst/>
          </a:prstGeom>
          <a:noFill/>
          <a:ln/>
        </p:spPr>
        <p:txBody>
          <a:bodyPr wrap="square" lIns="0" tIns="0" rIns="0" bIns="0" rtlCol="0" anchor="ctr"/>
          <a:lstStyle/>
          <a:p>
            <a:pPr marL="0" indent="0">
              <a:buNone/>
            </a:pPr>
            <a:r>
              <a:rPr lang="sv-SE" sz="1300" noProof="0" dirty="0">
                <a:solidFill>
                  <a:srgbClr val="7A6A65"/>
                </a:solidFill>
                <a:latin typeface="Calibri" pitchFamily="34" charset="0"/>
                <a:ea typeface="Calibri" pitchFamily="34" charset="-122"/>
                <a:cs typeface="Calibri" pitchFamily="34" charset="-120"/>
              </a:rPr>
              <a:t>Möter besökaren mitt i artikeln på sajten</a:t>
            </a:r>
            <a:endParaRPr lang="sv-SE" sz="1300" noProof="0" dirty="0"/>
          </a:p>
        </p:txBody>
      </p:sp>
      <p:sp>
        <p:nvSpPr>
          <p:cNvPr id="16" name="Shape 14"/>
          <p:cNvSpPr/>
          <p:nvPr/>
        </p:nvSpPr>
        <p:spPr>
          <a:xfrm>
            <a:off x="8219237" y="2194560"/>
            <a:ext cx="3332378" cy="2743200"/>
          </a:xfrm>
          <a:prstGeom prst="roundRect">
            <a:avLst>
              <a:gd name="adj" fmla="val 3333"/>
            </a:avLst>
          </a:prstGeom>
          <a:solidFill>
            <a:srgbClr val="FFFFFF"/>
          </a:solidFill>
          <a:ln/>
          <a:effectLst>
            <a:outerShdw blurRad="101600" dist="38100" dir="5400000" algn="bl" rotWithShape="0">
              <a:srgbClr val="3A2A26">
                <a:alpha val="14000"/>
              </a:srgbClr>
            </a:outerShdw>
          </a:effectLst>
        </p:spPr>
        <p:txBody>
          <a:bodyPr/>
          <a:lstStyle/>
          <a:p>
            <a:endParaRPr lang="sv-SE" noProof="0" dirty="0"/>
          </a:p>
        </p:txBody>
      </p:sp>
      <p:sp>
        <p:nvSpPr>
          <p:cNvPr id="17" name="Shape 15"/>
          <p:cNvSpPr/>
          <p:nvPr/>
        </p:nvSpPr>
        <p:spPr>
          <a:xfrm>
            <a:off x="8539277" y="2514600"/>
            <a:ext cx="502920" cy="502920"/>
          </a:xfrm>
          <a:prstGeom prst="ellipse">
            <a:avLst/>
          </a:prstGeom>
          <a:solidFill>
            <a:srgbClr val="C8102E"/>
          </a:solidFill>
          <a:ln/>
        </p:spPr>
        <p:txBody>
          <a:bodyPr/>
          <a:lstStyle/>
          <a:p>
            <a:endParaRPr lang="sv-SE" noProof="0" dirty="0"/>
          </a:p>
        </p:txBody>
      </p:sp>
      <p:sp>
        <p:nvSpPr>
          <p:cNvPr id="18" name="Text 16"/>
          <p:cNvSpPr/>
          <p:nvPr/>
        </p:nvSpPr>
        <p:spPr>
          <a:xfrm>
            <a:off x="8539277" y="2514600"/>
            <a:ext cx="502920" cy="502920"/>
          </a:xfrm>
          <a:prstGeom prst="rect">
            <a:avLst/>
          </a:prstGeom>
          <a:noFill/>
          <a:ln/>
        </p:spPr>
        <p:txBody>
          <a:bodyPr wrap="square" lIns="0" tIns="0" rIns="0" bIns="0" rtlCol="0" anchor="ctr"/>
          <a:lstStyle/>
          <a:p>
            <a:pPr marL="0" indent="0" algn="ctr">
              <a:buNone/>
            </a:pPr>
            <a:r>
              <a:rPr lang="sv-SE" sz="1600" b="1" noProof="0" dirty="0">
                <a:solidFill>
                  <a:srgbClr val="FFFFFF"/>
                </a:solidFill>
                <a:latin typeface="Calibri" pitchFamily="34" charset="0"/>
                <a:ea typeface="Calibri" pitchFamily="34" charset="-122"/>
                <a:cs typeface="Calibri" pitchFamily="34" charset="-120"/>
              </a:rPr>
              <a:t>3</a:t>
            </a:r>
            <a:endParaRPr lang="sv-SE" sz="1600" noProof="0" dirty="0"/>
          </a:p>
        </p:txBody>
      </p:sp>
      <p:sp>
        <p:nvSpPr>
          <p:cNvPr id="19" name="Text 17"/>
          <p:cNvSpPr/>
          <p:nvPr/>
        </p:nvSpPr>
        <p:spPr>
          <a:xfrm>
            <a:off x="8539277" y="3200400"/>
            <a:ext cx="2692298" cy="457200"/>
          </a:xfrm>
          <a:prstGeom prst="rect">
            <a:avLst/>
          </a:prstGeom>
          <a:noFill/>
          <a:ln/>
        </p:spPr>
        <p:txBody>
          <a:bodyPr wrap="square" lIns="0" tIns="0" rIns="0" bIns="0" rtlCol="0" anchor="ctr"/>
          <a:lstStyle/>
          <a:p>
            <a:pPr marL="0" indent="0">
              <a:buNone/>
            </a:pPr>
            <a:r>
              <a:rPr lang="sv-SE" sz="1800" b="1" noProof="0" dirty="0">
                <a:solidFill>
                  <a:srgbClr val="241416"/>
                </a:solidFill>
                <a:latin typeface="Cambria" pitchFamily="34" charset="0"/>
                <a:ea typeface="Cambria" pitchFamily="34" charset="-122"/>
                <a:cs typeface="Cambria" pitchFamily="34" charset="-120"/>
              </a:rPr>
              <a:t>Avanza</a:t>
            </a:r>
            <a:endParaRPr lang="sv-SE" sz="1800" noProof="0" dirty="0"/>
          </a:p>
        </p:txBody>
      </p:sp>
      <p:sp>
        <p:nvSpPr>
          <p:cNvPr id="20" name="Text 18"/>
          <p:cNvSpPr/>
          <p:nvPr/>
        </p:nvSpPr>
        <p:spPr>
          <a:xfrm>
            <a:off x="8539277" y="3703320"/>
            <a:ext cx="2692298" cy="1097280"/>
          </a:xfrm>
          <a:prstGeom prst="rect">
            <a:avLst/>
          </a:prstGeom>
          <a:noFill/>
          <a:ln/>
        </p:spPr>
        <p:txBody>
          <a:bodyPr wrap="square" lIns="0" tIns="0" rIns="0" bIns="0" rtlCol="0" anchor="ctr"/>
          <a:lstStyle/>
          <a:p>
            <a:pPr marL="0" indent="0">
              <a:buNone/>
            </a:pPr>
            <a:r>
              <a:rPr lang="sv-SE" sz="1300" noProof="0" dirty="0">
                <a:solidFill>
                  <a:srgbClr val="7A6A65"/>
                </a:solidFill>
                <a:latin typeface="Calibri" pitchFamily="34" charset="0"/>
                <a:ea typeface="Calibri" pitchFamily="34" charset="-122"/>
                <a:cs typeface="Calibri" pitchFamily="34" charset="-120"/>
              </a:rPr>
              <a:t>Speciallösning – mer om det i nästa avsnitt</a:t>
            </a:r>
            <a:endParaRPr lang="sv-SE" sz="1300" noProof="0" dirty="0"/>
          </a:p>
        </p:txBody>
      </p:sp>
      <p:sp>
        <p:nvSpPr>
          <p:cNvPr id="22" name="Text 20"/>
          <p:cNvSpPr/>
          <p:nvPr/>
        </p:nvSpPr>
        <p:spPr>
          <a:xfrm>
            <a:off x="640080" y="6400800"/>
            <a:ext cx="5486400" cy="320040"/>
          </a:xfrm>
          <a:prstGeom prst="rect">
            <a:avLst/>
          </a:prstGeom>
          <a:noFill/>
          <a:ln/>
        </p:spPr>
        <p:txBody>
          <a:bodyPr wrap="square" lIns="0" tIns="0" rIns="0" bIns="0" rtlCol="0" anchor="ctr"/>
          <a:lstStyle/>
          <a:p>
            <a:pPr marL="0" indent="0">
              <a:buNone/>
            </a:pPr>
            <a:r>
              <a:rPr lang="sv-SE" sz="900" noProof="0" dirty="0">
                <a:solidFill>
                  <a:srgbClr val="7A6A65"/>
                </a:solidFill>
                <a:latin typeface="Calibri" pitchFamily="34" charset="0"/>
                <a:ea typeface="Calibri" pitchFamily="34" charset="-122"/>
                <a:cs typeface="Calibri" pitchFamily="34" charset="-120"/>
              </a:rPr>
              <a:t>Affärsvärlden × Tulo</a:t>
            </a:r>
            <a:endParaRPr lang="sv-SE" sz="900" noProof="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0">
    <p:bg>
      <p:bgPr>
        <a:solidFill>
          <a:srgbClr val="F3E9E2"/>
        </a:solidFill>
        <a:effectLst/>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ellipse">
            <a:avLst/>
          </a:prstGeom>
          <a:solidFill>
            <a:srgbClr val="C8102E"/>
          </a:solidFill>
          <a:ln/>
        </p:spPr>
        <p:txBody>
          <a:bodyPr/>
          <a:lstStyle/>
          <a:p>
            <a:endParaRPr lang="sv-SE" noProof="0" dirty="0"/>
          </a:p>
        </p:txBody>
      </p:sp>
      <p:sp>
        <p:nvSpPr>
          <p:cNvPr id="3" name="Text 1"/>
          <p:cNvSpPr/>
          <p:nvPr/>
        </p:nvSpPr>
        <p:spPr>
          <a:xfrm>
            <a:off x="640080" y="502920"/>
            <a:ext cx="457200" cy="457200"/>
          </a:xfrm>
          <a:prstGeom prst="rect">
            <a:avLst/>
          </a:prstGeom>
          <a:noFill/>
          <a:ln/>
        </p:spPr>
        <p:txBody>
          <a:bodyPr wrap="square" lIns="0" tIns="0" rIns="0" bIns="0" rtlCol="0" anchor="ctr"/>
          <a:lstStyle/>
          <a:p>
            <a:pPr marL="0" indent="0" algn="ctr">
              <a:buNone/>
            </a:pPr>
            <a:r>
              <a:rPr lang="sv-SE" sz="1600" b="1" noProof="0" dirty="0">
                <a:solidFill>
                  <a:srgbClr val="FFFFFF"/>
                </a:solidFill>
                <a:latin typeface="Calibri" pitchFamily="34" charset="0"/>
                <a:ea typeface="Calibri" pitchFamily="34" charset="-122"/>
                <a:cs typeface="Calibri" pitchFamily="34" charset="-120"/>
              </a:rPr>
              <a:t>4</a:t>
            </a:r>
            <a:endParaRPr lang="sv-SE" sz="1600" noProof="0" dirty="0"/>
          </a:p>
        </p:txBody>
      </p:sp>
      <p:sp>
        <p:nvSpPr>
          <p:cNvPr id="4" name="Text 2"/>
          <p:cNvSpPr/>
          <p:nvPr/>
        </p:nvSpPr>
        <p:spPr>
          <a:xfrm>
            <a:off x="1234440" y="502920"/>
            <a:ext cx="7315200" cy="457200"/>
          </a:xfrm>
          <a:prstGeom prst="rect">
            <a:avLst/>
          </a:prstGeom>
          <a:noFill/>
          <a:ln/>
        </p:spPr>
        <p:txBody>
          <a:bodyPr wrap="square" lIns="0" tIns="0" rIns="0" bIns="0" rtlCol="0" anchor="ctr"/>
          <a:lstStyle/>
          <a:p>
            <a:pPr marL="0" indent="0">
              <a:buNone/>
            </a:pPr>
            <a:r>
              <a:rPr lang="sv-SE" sz="1200" b="1" kern="0" spc="120" noProof="0" dirty="0">
                <a:solidFill>
                  <a:srgbClr val="7A6A65"/>
                </a:solidFill>
                <a:latin typeface="Calibri" pitchFamily="34" charset="0"/>
                <a:ea typeface="Calibri" pitchFamily="34" charset="-122"/>
                <a:cs typeface="Calibri" pitchFamily="34" charset="-120"/>
              </a:rPr>
              <a:t>KÖPSIDOR, PAYWALLS OCH FREE-PRENUMERANTER</a:t>
            </a:r>
            <a:endParaRPr lang="sv-SE" sz="1200" noProof="0" dirty="0"/>
          </a:p>
        </p:txBody>
      </p:sp>
      <p:sp>
        <p:nvSpPr>
          <p:cNvPr id="5" name="Text 3"/>
          <p:cNvSpPr/>
          <p:nvPr/>
        </p:nvSpPr>
        <p:spPr>
          <a:xfrm>
            <a:off x="640080" y="1051560"/>
            <a:ext cx="10911535" cy="822960"/>
          </a:xfrm>
          <a:prstGeom prst="rect">
            <a:avLst/>
          </a:prstGeom>
          <a:noFill/>
          <a:ln/>
        </p:spPr>
        <p:txBody>
          <a:bodyPr wrap="square" lIns="0" tIns="0" rIns="0" bIns="0" rtlCol="0" anchor="ctr"/>
          <a:lstStyle/>
          <a:p>
            <a:pPr marL="0" indent="0">
              <a:buNone/>
            </a:pPr>
            <a:r>
              <a:rPr lang="sv-SE" sz="3200" b="1" noProof="0" dirty="0">
                <a:solidFill>
                  <a:srgbClr val="241416"/>
                </a:solidFill>
                <a:latin typeface="Cambria" pitchFamily="34" charset="0"/>
                <a:ea typeface="Cambria" pitchFamily="34" charset="-122"/>
                <a:cs typeface="Cambria" pitchFamily="34" charset="-120"/>
              </a:rPr>
              <a:t>Vad konverterar bäst?</a:t>
            </a:r>
            <a:endParaRPr lang="sv-SE" sz="3200" noProof="0" dirty="0"/>
          </a:p>
        </p:txBody>
      </p:sp>
      <p:graphicFrame>
        <p:nvGraphicFramePr>
          <p:cNvPr id="6" name="Chart 0"/>
          <p:cNvGraphicFramePr/>
          <p:nvPr/>
        </p:nvGraphicFramePr>
        <p:xfrm>
          <a:off x="640080" y="2011680"/>
          <a:ext cx="5120640" cy="4023360"/>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4"/>
          <p:cNvSpPr/>
          <p:nvPr/>
        </p:nvSpPr>
        <p:spPr>
          <a:xfrm>
            <a:off x="6400800" y="2194560"/>
            <a:ext cx="5150815" cy="3566160"/>
          </a:xfrm>
          <a:prstGeom prst="roundRect">
            <a:avLst>
              <a:gd name="adj" fmla="val 2564"/>
            </a:avLst>
          </a:prstGeom>
          <a:solidFill>
            <a:srgbClr val="FFFFFF"/>
          </a:solidFill>
          <a:ln/>
          <a:effectLst>
            <a:outerShdw blurRad="101600" dist="38100" dir="5400000" algn="bl" rotWithShape="0">
              <a:srgbClr val="3A2A26">
                <a:alpha val="14000"/>
              </a:srgbClr>
            </a:outerShdw>
          </a:effectLst>
        </p:spPr>
        <p:txBody>
          <a:bodyPr/>
          <a:lstStyle/>
          <a:p>
            <a:endParaRPr lang="sv-SE" noProof="0" dirty="0"/>
          </a:p>
        </p:txBody>
      </p:sp>
      <p:sp>
        <p:nvSpPr>
          <p:cNvPr id="8" name="Text 5"/>
          <p:cNvSpPr/>
          <p:nvPr/>
        </p:nvSpPr>
        <p:spPr>
          <a:xfrm>
            <a:off x="6720840" y="2468880"/>
            <a:ext cx="4510735" cy="1005840"/>
          </a:xfrm>
          <a:prstGeom prst="rect">
            <a:avLst/>
          </a:prstGeom>
          <a:noFill/>
          <a:ln/>
        </p:spPr>
        <p:txBody>
          <a:bodyPr wrap="square" lIns="0" tIns="0" rIns="0" bIns="0" rtlCol="0" anchor="ctr"/>
          <a:lstStyle/>
          <a:p>
            <a:pPr marL="0" indent="0">
              <a:lnSpc>
                <a:spcPct val="120000"/>
              </a:lnSpc>
              <a:buNone/>
            </a:pPr>
            <a:r>
              <a:rPr lang="sv-SE" sz="1550" b="1" noProof="0" dirty="0">
                <a:solidFill>
                  <a:srgbClr val="C8102E"/>
                </a:solidFill>
                <a:latin typeface="Calibri" pitchFamily="34" charset="0"/>
                <a:ea typeface="Calibri" pitchFamily="34" charset="-122"/>
                <a:cs typeface="Calibri" pitchFamily="34" charset="-120"/>
              </a:rPr>
              <a:t>80% av försäljningen </a:t>
            </a:r>
            <a:r>
              <a:rPr lang="sv-SE" sz="1550" noProof="0" dirty="0">
                <a:solidFill>
                  <a:srgbClr val="241416"/>
                </a:solidFill>
                <a:latin typeface="Calibri" pitchFamily="34" charset="0"/>
                <a:ea typeface="Calibri" pitchFamily="34" charset="-122"/>
                <a:cs typeface="Calibri" pitchFamily="34" charset="-120"/>
              </a:rPr>
              <a:t>sker via köpsidor, 20% via </a:t>
            </a:r>
            <a:r>
              <a:rPr lang="sv-SE" sz="1550" noProof="0" dirty="0" err="1">
                <a:solidFill>
                  <a:srgbClr val="241416"/>
                </a:solidFill>
                <a:latin typeface="Calibri" pitchFamily="34" charset="0"/>
                <a:ea typeface="Calibri" pitchFamily="34" charset="-122"/>
                <a:cs typeface="Calibri" pitchFamily="34" charset="-120"/>
              </a:rPr>
              <a:t>paywallen</a:t>
            </a:r>
            <a:r>
              <a:rPr lang="sv-SE" sz="1550" noProof="0" dirty="0">
                <a:solidFill>
                  <a:srgbClr val="241416"/>
                </a:solidFill>
                <a:latin typeface="Calibri" pitchFamily="34" charset="0"/>
                <a:ea typeface="Calibri" pitchFamily="34" charset="-122"/>
                <a:cs typeface="Calibri" pitchFamily="34" charset="-120"/>
              </a:rPr>
              <a:t> (exkl. Avanza).</a:t>
            </a:r>
            <a:endParaRPr lang="sv-SE" sz="1550" noProof="0" dirty="0"/>
          </a:p>
        </p:txBody>
      </p:sp>
      <p:sp>
        <p:nvSpPr>
          <p:cNvPr id="9" name="Text 6"/>
          <p:cNvSpPr/>
          <p:nvPr/>
        </p:nvSpPr>
        <p:spPr>
          <a:xfrm>
            <a:off x="6720840" y="3611880"/>
            <a:ext cx="4510735" cy="1828800"/>
          </a:xfrm>
          <a:prstGeom prst="rect">
            <a:avLst/>
          </a:prstGeom>
          <a:noFill/>
          <a:ln/>
        </p:spPr>
        <p:txBody>
          <a:bodyPr wrap="square" lIns="0" tIns="0" rIns="0" bIns="0" rtlCol="0" anchor="ctr"/>
          <a:lstStyle/>
          <a:p>
            <a:pPr marL="342900" indent="-342900">
              <a:spcAft>
                <a:spcPts val="1000"/>
              </a:spcAft>
              <a:buSzPct val="100000"/>
              <a:buChar char="●"/>
            </a:pPr>
            <a:r>
              <a:rPr lang="sv-SE" sz="1400" noProof="0" dirty="0">
                <a:solidFill>
                  <a:srgbClr val="241416"/>
                </a:solidFill>
                <a:latin typeface="Calibri" pitchFamily="34" charset="0"/>
                <a:ea typeface="Calibri" pitchFamily="34" charset="-122"/>
                <a:cs typeface="Calibri" pitchFamily="34" charset="-120"/>
              </a:rPr>
              <a:t>Fokus på pop-</a:t>
            </a:r>
            <a:r>
              <a:rPr lang="sv-SE" sz="1400" noProof="0" dirty="0" err="1">
                <a:solidFill>
                  <a:srgbClr val="241416"/>
                </a:solidFill>
                <a:latin typeface="Calibri" pitchFamily="34" charset="0"/>
                <a:ea typeface="Calibri" pitchFamily="34" charset="-122"/>
                <a:cs typeface="Calibri" pitchFamily="34" charset="-120"/>
              </a:rPr>
              <a:t>ups</a:t>
            </a:r>
            <a:r>
              <a:rPr lang="sv-SE" sz="1400" noProof="0" dirty="0">
                <a:solidFill>
                  <a:srgbClr val="241416"/>
                </a:solidFill>
                <a:latin typeface="Calibri" pitchFamily="34" charset="0"/>
                <a:ea typeface="Calibri" pitchFamily="34" charset="-122"/>
                <a:cs typeface="Calibri" pitchFamily="34" charset="-120"/>
              </a:rPr>
              <a:t> på sajten</a:t>
            </a:r>
            <a:endParaRPr lang="sv-SE" sz="1400" noProof="0" dirty="0"/>
          </a:p>
          <a:p>
            <a:pPr marL="342900" indent="-342900">
              <a:spcAft>
                <a:spcPts val="1000"/>
              </a:spcAft>
              <a:buSzPct val="100000"/>
              <a:buChar char="●"/>
            </a:pPr>
            <a:r>
              <a:rPr lang="sv-SE" sz="1400" noProof="0" dirty="0">
                <a:solidFill>
                  <a:srgbClr val="241416"/>
                </a:solidFill>
                <a:latin typeface="Calibri" pitchFamily="34" charset="0"/>
                <a:ea typeface="Calibri" pitchFamily="34" charset="-122"/>
                <a:cs typeface="Calibri" pitchFamily="34" charset="-120"/>
              </a:rPr>
              <a:t>E-postutskick till </a:t>
            </a:r>
            <a:r>
              <a:rPr lang="sv-SE" sz="1400" noProof="0" dirty="0" err="1">
                <a:solidFill>
                  <a:srgbClr val="241416"/>
                </a:solidFill>
                <a:latin typeface="Calibri" pitchFamily="34" charset="0"/>
                <a:ea typeface="Calibri" pitchFamily="34" charset="-122"/>
                <a:cs typeface="Calibri" pitchFamily="34" charset="-120"/>
              </a:rPr>
              <a:t>Free</a:t>
            </a:r>
            <a:r>
              <a:rPr lang="sv-SE" sz="1400" noProof="0" dirty="0">
                <a:solidFill>
                  <a:srgbClr val="241416"/>
                </a:solidFill>
                <a:latin typeface="Calibri" pitchFamily="34" charset="0"/>
                <a:ea typeface="Calibri" pitchFamily="34" charset="-122"/>
                <a:cs typeface="Calibri" pitchFamily="34" charset="-120"/>
              </a:rPr>
              <a:t>-prenumeranter</a:t>
            </a:r>
            <a:endParaRPr lang="sv-SE" sz="1400" noProof="0" dirty="0"/>
          </a:p>
          <a:p>
            <a:pPr marL="342900" indent="-342900">
              <a:spcAft>
                <a:spcPts val="1000"/>
              </a:spcAft>
              <a:buSzPct val="100000"/>
              <a:buChar char="●"/>
            </a:pPr>
            <a:r>
              <a:rPr lang="sv-SE" sz="1400" noProof="0" dirty="0">
                <a:solidFill>
                  <a:srgbClr val="241416"/>
                </a:solidFill>
                <a:latin typeface="Calibri" pitchFamily="34" charset="0"/>
                <a:ea typeface="Calibri" pitchFamily="34" charset="-122"/>
                <a:cs typeface="Calibri" pitchFamily="34" charset="-120"/>
              </a:rPr>
              <a:t>Köpsidorna konverterar klart högre än </a:t>
            </a:r>
            <a:r>
              <a:rPr lang="sv-SE" sz="1400" noProof="0" dirty="0" err="1">
                <a:solidFill>
                  <a:srgbClr val="241416"/>
                </a:solidFill>
                <a:latin typeface="Calibri" pitchFamily="34" charset="0"/>
                <a:ea typeface="Calibri" pitchFamily="34" charset="-122"/>
                <a:cs typeface="Calibri" pitchFamily="34" charset="-120"/>
              </a:rPr>
              <a:t>paywallen</a:t>
            </a:r>
            <a:endParaRPr lang="sv-SE" sz="1400" noProof="0" dirty="0"/>
          </a:p>
        </p:txBody>
      </p:sp>
      <p:sp>
        <p:nvSpPr>
          <p:cNvPr id="10" name="Text 7"/>
          <p:cNvSpPr/>
          <p:nvPr/>
        </p:nvSpPr>
        <p:spPr>
          <a:xfrm>
            <a:off x="640080" y="6400800"/>
            <a:ext cx="5486400" cy="320040"/>
          </a:xfrm>
          <a:prstGeom prst="rect">
            <a:avLst/>
          </a:prstGeom>
          <a:noFill/>
          <a:ln/>
        </p:spPr>
        <p:txBody>
          <a:bodyPr wrap="square" lIns="0" tIns="0" rIns="0" bIns="0" rtlCol="0" anchor="ctr"/>
          <a:lstStyle/>
          <a:p>
            <a:pPr marL="0" indent="0">
              <a:buNone/>
            </a:pPr>
            <a:r>
              <a:rPr lang="sv-SE" sz="900" noProof="0" dirty="0">
                <a:solidFill>
                  <a:srgbClr val="7A6A65"/>
                </a:solidFill>
                <a:latin typeface="Calibri" pitchFamily="34" charset="0"/>
                <a:ea typeface="Calibri" pitchFamily="34" charset="-122"/>
                <a:cs typeface="Calibri" pitchFamily="34" charset="-120"/>
              </a:rPr>
              <a:t>Affärsvärlden × Tulo</a:t>
            </a:r>
            <a:endParaRPr lang="sv-SE" sz="900" noProof="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3E9E2"/>
        </a:solidFill>
        <a:effectLst/>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ellipse">
            <a:avLst/>
          </a:prstGeom>
          <a:solidFill>
            <a:srgbClr val="C8102E"/>
          </a:solidFill>
          <a:ln/>
        </p:spPr>
        <p:txBody>
          <a:bodyPr/>
          <a:lstStyle/>
          <a:p>
            <a:endParaRPr lang="sv-SE" noProof="0" dirty="0"/>
          </a:p>
        </p:txBody>
      </p:sp>
      <p:sp>
        <p:nvSpPr>
          <p:cNvPr id="3" name="Text 1"/>
          <p:cNvSpPr/>
          <p:nvPr/>
        </p:nvSpPr>
        <p:spPr>
          <a:xfrm>
            <a:off x="640080" y="502920"/>
            <a:ext cx="457200" cy="457200"/>
          </a:xfrm>
          <a:prstGeom prst="rect">
            <a:avLst/>
          </a:prstGeom>
          <a:noFill/>
          <a:ln/>
        </p:spPr>
        <p:txBody>
          <a:bodyPr wrap="square" lIns="0" tIns="0" rIns="0" bIns="0" rtlCol="0" anchor="ctr"/>
          <a:lstStyle/>
          <a:p>
            <a:pPr marL="0" indent="0" algn="ctr">
              <a:buNone/>
            </a:pPr>
            <a:r>
              <a:rPr lang="sv-SE" sz="1600" b="1" noProof="0" dirty="0">
                <a:solidFill>
                  <a:srgbClr val="FFFFFF"/>
                </a:solidFill>
                <a:latin typeface="Calibri" pitchFamily="34" charset="0"/>
                <a:ea typeface="Calibri" pitchFamily="34" charset="-122"/>
                <a:cs typeface="Calibri" pitchFamily="34" charset="-120"/>
              </a:rPr>
              <a:t>4</a:t>
            </a:r>
            <a:endParaRPr lang="sv-SE" sz="1600" noProof="0" dirty="0"/>
          </a:p>
        </p:txBody>
      </p:sp>
      <p:sp>
        <p:nvSpPr>
          <p:cNvPr id="4" name="Text 2"/>
          <p:cNvSpPr/>
          <p:nvPr/>
        </p:nvSpPr>
        <p:spPr>
          <a:xfrm>
            <a:off x="1234440" y="502920"/>
            <a:ext cx="7315200" cy="457200"/>
          </a:xfrm>
          <a:prstGeom prst="rect">
            <a:avLst/>
          </a:prstGeom>
          <a:noFill/>
          <a:ln/>
        </p:spPr>
        <p:txBody>
          <a:bodyPr wrap="square" lIns="0" tIns="0" rIns="0" bIns="0" rtlCol="0" anchor="ctr"/>
          <a:lstStyle/>
          <a:p>
            <a:pPr marL="0" indent="0">
              <a:buNone/>
            </a:pPr>
            <a:r>
              <a:rPr lang="sv-SE" sz="1200" b="1" kern="0" spc="120" noProof="0" dirty="0">
                <a:solidFill>
                  <a:srgbClr val="7A6A65"/>
                </a:solidFill>
                <a:latin typeface="Calibri" pitchFamily="34" charset="0"/>
                <a:ea typeface="Calibri" pitchFamily="34" charset="-122"/>
                <a:cs typeface="Calibri" pitchFamily="34" charset="-120"/>
              </a:rPr>
              <a:t>KÖPSIDOR, PAYWALLS OCH FREE-PRENUMERANTER</a:t>
            </a:r>
            <a:endParaRPr lang="sv-SE" sz="1200" noProof="0" dirty="0"/>
          </a:p>
        </p:txBody>
      </p:sp>
      <p:sp>
        <p:nvSpPr>
          <p:cNvPr id="5" name="Text 3"/>
          <p:cNvSpPr/>
          <p:nvPr/>
        </p:nvSpPr>
        <p:spPr>
          <a:xfrm>
            <a:off x="640080" y="1051560"/>
            <a:ext cx="10911535" cy="822960"/>
          </a:xfrm>
          <a:prstGeom prst="rect">
            <a:avLst/>
          </a:prstGeom>
          <a:noFill/>
          <a:ln/>
        </p:spPr>
        <p:txBody>
          <a:bodyPr wrap="square" lIns="0" tIns="0" rIns="0" bIns="0" rtlCol="0" anchor="ctr"/>
          <a:lstStyle/>
          <a:p>
            <a:pPr marL="0" indent="0">
              <a:buNone/>
            </a:pPr>
            <a:r>
              <a:rPr lang="sv-SE" sz="3200" b="1" noProof="0" dirty="0">
                <a:solidFill>
                  <a:srgbClr val="241416"/>
                </a:solidFill>
                <a:latin typeface="Cambria" pitchFamily="34" charset="0"/>
                <a:ea typeface="Cambria" pitchFamily="34" charset="-122"/>
                <a:cs typeface="Cambria" pitchFamily="34" charset="-120"/>
                <a:hlinkClick r:id="rId3"/>
              </a:rPr>
              <a:t>Köpsida</a:t>
            </a:r>
            <a:r>
              <a:rPr lang="sv-SE" sz="3200" b="1" noProof="0" dirty="0">
                <a:solidFill>
                  <a:srgbClr val="241416"/>
                </a:solidFill>
                <a:latin typeface="Cambria" pitchFamily="34" charset="0"/>
                <a:ea typeface="Cambria" pitchFamily="34" charset="-122"/>
                <a:cs typeface="Cambria" pitchFamily="34" charset="-120"/>
              </a:rPr>
              <a:t> &amp; </a:t>
            </a:r>
            <a:r>
              <a:rPr lang="sv-SE" sz="3200" b="1" noProof="0" dirty="0">
                <a:solidFill>
                  <a:srgbClr val="241416"/>
                </a:solidFill>
                <a:latin typeface="Cambria" pitchFamily="34" charset="0"/>
                <a:ea typeface="Cambria" pitchFamily="34" charset="-122"/>
                <a:cs typeface="Cambria" pitchFamily="34" charset="-120"/>
                <a:hlinkClick r:id="rId4"/>
              </a:rPr>
              <a:t>paywall</a:t>
            </a:r>
            <a:r>
              <a:rPr lang="sv-SE" sz="3200" b="1" noProof="0" dirty="0">
                <a:solidFill>
                  <a:srgbClr val="241416"/>
                </a:solidFill>
                <a:latin typeface="Cambria" pitchFamily="34" charset="0"/>
                <a:ea typeface="Cambria" pitchFamily="34" charset="-122"/>
                <a:cs typeface="Cambria" pitchFamily="34" charset="-120"/>
              </a:rPr>
              <a:t> i praktiken</a:t>
            </a:r>
            <a:endParaRPr lang="sv-SE" sz="3200" noProof="0" dirty="0"/>
          </a:p>
        </p:txBody>
      </p:sp>
      <p:sp>
        <p:nvSpPr>
          <p:cNvPr id="6" name="Shape 4"/>
          <p:cNvSpPr/>
          <p:nvPr/>
        </p:nvSpPr>
        <p:spPr>
          <a:xfrm>
            <a:off x="828407" y="2093976"/>
            <a:ext cx="2251828" cy="3401568"/>
          </a:xfrm>
          <a:prstGeom prst="roundRect">
            <a:avLst>
              <a:gd name="adj" fmla="val 2436"/>
            </a:avLst>
          </a:prstGeom>
          <a:solidFill>
            <a:srgbClr val="FFFFFF"/>
          </a:solidFill>
          <a:ln w="12700">
            <a:solidFill>
              <a:srgbClr val="E4D9D2"/>
            </a:solidFill>
            <a:prstDash val="solid"/>
          </a:ln>
        </p:spPr>
        <p:txBody>
          <a:bodyPr/>
          <a:lstStyle/>
          <a:p>
            <a:endParaRPr lang="sv-SE" noProof="0" dirty="0"/>
          </a:p>
        </p:txBody>
      </p:sp>
      <p:pic>
        <p:nvPicPr>
          <p:cNvPr id="7" name="Image 0" descr="assets/kopsida_old_full.png"/>
          <p:cNvPicPr>
            <a:picLocks noChangeAspect="1"/>
          </p:cNvPicPr>
          <p:nvPr/>
        </p:nvPicPr>
        <p:blipFill>
          <a:blip r:embed="rId5"/>
          <a:stretch>
            <a:fillRect/>
          </a:stretch>
        </p:blipFill>
        <p:spPr>
          <a:xfrm>
            <a:off x="883271" y="2148840"/>
            <a:ext cx="2142100" cy="3291840"/>
          </a:xfrm>
          <a:prstGeom prst="rect">
            <a:avLst/>
          </a:prstGeom>
        </p:spPr>
      </p:pic>
      <p:sp>
        <p:nvSpPr>
          <p:cNvPr id="8" name="Text 5"/>
          <p:cNvSpPr/>
          <p:nvPr/>
        </p:nvSpPr>
        <p:spPr>
          <a:xfrm>
            <a:off x="883271" y="5577840"/>
            <a:ext cx="2142100" cy="365760"/>
          </a:xfrm>
          <a:prstGeom prst="rect">
            <a:avLst/>
          </a:prstGeom>
          <a:noFill/>
          <a:ln/>
        </p:spPr>
        <p:txBody>
          <a:bodyPr wrap="square" lIns="0" tIns="0" rIns="0" bIns="0" rtlCol="0" anchor="ctr"/>
          <a:lstStyle/>
          <a:p>
            <a:pPr marL="0" indent="0" algn="ctr">
              <a:buNone/>
            </a:pPr>
            <a:r>
              <a:rPr lang="sv-SE" sz="1200" b="1" noProof="0" dirty="0">
                <a:solidFill>
                  <a:srgbClr val="241416"/>
                </a:solidFill>
                <a:latin typeface="Calibri" pitchFamily="34" charset="0"/>
                <a:ea typeface="Calibri" pitchFamily="34" charset="-122"/>
                <a:cs typeface="Calibri" pitchFamily="34" charset="-120"/>
              </a:rPr>
              <a:t>Köpsida — nuvarande design</a:t>
            </a:r>
            <a:endParaRPr lang="sv-SE" sz="1200" noProof="0" dirty="0"/>
          </a:p>
        </p:txBody>
      </p:sp>
      <p:sp>
        <p:nvSpPr>
          <p:cNvPr id="9" name="Shape 6"/>
          <p:cNvSpPr/>
          <p:nvPr/>
        </p:nvSpPr>
        <p:spPr>
          <a:xfrm>
            <a:off x="3290547" y="2093976"/>
            <a:ext cx="3361960" cy="3401568"/>
          </a:xfrm>
          <a:prstGeom prst="roundRect">
            <a:avLst>
              <a:gd name="adj" fmla="val 1632"/>
            </a:avLst>
          </a:prstGeom>
          <a:solidFill>
            <a:srgbClr val="FFFFFF"/>
          </a:solidFill>
          <a:ln w="12700">
            <a:solidFill>
              <a:srgbClr val="E4D9D2"/>
            </a:solidFill>
            <a:prstDash val="solid"/>
          </a:ln>
        </p:spPr>
        <p:txBody>
          <a:bodyPr/>
          <a:lstStyle/>
          <a:p>
            <a:endParaRPr lang="sv-SE" noProof="0" dirty="0"/>
          </a:p>
        </p:txBody>
      </p:sp>
      <p:pic>
        <p:nvPicPr>
          <p:cNvPr id="10" name="Image 1" descr="assets/paywall_new_nav.png"/>
          <p:cNvPicPr>
            <a:picLocks noChangeAspect="1"/>
          </p:cNvPicPr>
          <p:nvPr/>
        </p:nvPicPr>
        <p:blipFill>
          <a:blip r:embed="rId6"/>
          <a:stretch>
            <a:fillRect/>
          </a:stretch>
        </p:blipFill>
        <p:spPr>
          <a:xfrm>
            <a:off x="3345411" y="2148840"/>
            <a:ext cx="3252232" cy="3291840"/>
          </a:xfrm>
          <a:prstGeom prst="rect">
            <a:avLst/>
          </a:prstGeom>
        </p:spPr>
      </p:pic>
      <p:sp>
        <p:nvSpPr>
          <p:cNvPr id="11" name="Text 7"/>
          <p:cNvSpPr/>
          <p:nvPr/>
        </p:nvSpPr>
        <p:spPr>
          <a:xfrm>
            <a:off x="3345411" y="5577840"/>
            <a:ext cx="3252232" cy="365760"/>
          </a:xfrm>
          <a:prstGeom prst="rect">
            <a:avLst/>
          </a:prstGeom>
          <a:noFill/>
          <a:ln/>
        </p:spPr>
        <p:txBody>
          <a:bodyPr wrap="square" lIns="0" tIns="0" rIns="0" bIns="0" rtlCol="0" anchor="ctr"/>
          <a:lstStyle/>
          <a:p>
            <a:pPr marL="0" indent="0" algn="ctr">
              <a:buNone/>
            </a:pPr>
            <a:r>
              <a:rPr lang="sv-SE" sz="1200" b="1" noProof="0" dirty="0">
                <a:solidFill>
                  <a:srgbClr val="241416"/>
                </a:solidFill>
                <a:latin typeface="Calibri" pitchFamily="34" charset="0"/>
                <a:ea typeface="Calibri" pitchFamily="34" charset="-122"/>
                <a:cs typeface="Calibri" pitchFamily="34" charset="-120"/>
              </a:rPr>
              <a:t>Paywall — nuvarande design</a:t>
            </a:r>
            <a:endParaRPr lang="sv-SE" sz="1200" noProof="0" dirty="0"/>
          </a:p>
        </p:txBody>
      </p:sp>
      <p:sp>
        <p:nvSpPr>
          <p:cNvPr id="12" name="Shape 8"/>
          <p:cNvSpPr/>
          <p:nvPr/>
        </p:nvSpPr>
        <p:spPr>
          <a:xfrm>
            <a:off x="6862820" y="2093976"/>
            <a:ext cx="4500469" cy="3401568"/>
          </a:xfrm>
          <a:prstGeom prst="roundRect">
            <a:avLst>
              <a:gd name="adj" fmla="val 1613"/>
            </a:avLst>
          </a:prstGeom>
          <a:solidFill>
            <a:srgbClr val="FFFFFF"/>
          </a:solidFill>
          <a:ln w="12700">
            <a:solidFill>
              <a:srgbClr val="E4D9D2"/>
            </a:solidFill>
            <a:prstDash val="solid"/>
          </a:ln>
        </p:spPr>
        <p:txBody>
          <a:bodyPr/>
          <a:lstStyle/>
          <a:p>
            <a:endParaRPr lang="sv-SE" noProof="0" dirty="0"/>
          </a:p>
        </p:txBody>
      </p:sp>
      <p:pic>
        <p:nvPicPr>
          <p:cNvPr id="13" name="Image 2" descr="assets/paywall_actual_new.png"/>
          <p:cNvPicPr>
            <a:picLocks noChangeAspect="1"/>
          </p:cNvPicPr>
          <p:nvPr/>
        </p:nvPicPr>
        <p:blipFill>
          <a:blip r:embed="rId7"/>
          <a:stretch>
            <a:fillRect/>
          </a:stretch>
        </p:blipFill>
        <p:spPr>
          <a:xfrm>
            <a:off x="6917684" y="2148840"/>
            <a:ext cx="4390741" cy="3291840"/>
          </a:xfrm>
          <a:prstGeom prst="rect">
            <a:avLst/>
          </a:prstGeom>
        </p:spPr>
      </p:pic>
      <p:sp>
        <p:nvSpPr>
          <p:cNvPr id="14" name="Text 9"/>
          <p:cNvSpPr/>
          <p:nvPr/>
        </p:nvSpPr>
        <p:spPr>
          <a:xfrm>
            <a:off x="6917684" y="5577840"/>
            <a:ext cx="4390741" cy="365760"/>
          </a:xfrm>
          <a:prstGeom prst="rect">
            <a:avLst/>
          </a:prstGeom>
          <a:noFill/>
          <a:ln/>
        </p:spPr>
        <p:txBody>
          <a:bodyPr wrap="square" lIns="0" tIns="0" rIns="0" bIns="0" rtlCol="0" anchor="ctr"/>
          <a:lstStyle/>
          <a:p>
            <a:pPr marL="0" indent="0" algn="ctr">
              <a:buNone/>
            </a:pPr>
            <a:r>
              <a:rPr lang="sv-SE" sz="1200" b="1" noProof="0" dirty="0">
                <a:solidFill>
                  <a:srgbClr val="241416"/>
                </a:solidFill>
                <a:latin typeface="Calibri" pitchFamily="34" charset="0"/>
                <a:ea typeface="Calibri" pitchFamily="34" charset="-122"/>
                <a:cs typeface="Calibri" pitchFamily="34" charset="-120"/>
              </a:rPr>
              <a:t>Paywall — ny design</a:t>
            </a:r>
            <a:endParaRPr lang="sv-SE" sz="1200" noProof="0" dirty="0"/>
          </a:p>
        </p:txBody>
      </p:sp>
      <p:sp>
        <p:nvSpPr>
          <p:cNvPr id="15" name="Shape 10"/>
          <p:cNvSpPr/>
          <p:nvPr/>
        </p:nvSpPr>
        <p:spPr>
          <a:xfrm>
            <a:off x="7924334" y="1975104"/>
            <a:ext cx="2377440" cy="347472"/>
          </a:xfrm>
          <a:prstGeom prst="roundRect">
            <a:avLst>
              <a:gd name="adj" fmla="val 50000"/>
            </a:avLst>
          </a:prstGeom>
          <a:solidFill>
            <a:srgbClr val="C8102E"/>
          </a:solidFill>
          <a:ln/>
        </p:spPr>
        <p:txBody>
          <a:bodyPr/>
          <a:lstStyle/>
          <a:p>
            <a:endParaRPr lang="sv-SE" noProof="0" dirty="0"/>
          </a:p>
        </p:txBody>
      </p:sp>
      <p:sp>
        <p:nvSpPr>
          <p:cNvPr id="16" name="Text 11"/>
          <p:cNvSpPr/>
          <p:nvPr/>
        </p:nvSpPr>
        <p:spPr>
          <a:xfrm>
            <a:off x="7924334" y="1975104"/>
            <a:ext cx="2377440" cy="347472"/>
          </a:xfrm>
          <a:prstGeom prst="rect">
            <a:avLst/>
          </a:prstGeom>
          <a:noFill/>
          <a:ln/>
        </p:spPr>
        <p:txBody>
          <a:bodyPr wrap="square" lIns="0" tIns="0" rIns="0" bIns="0" rtlCol="0" anchor="ctr"/>
          <a:lstStyle/>
          <a:p>
            <a:pPr marL="0" indent="0" algn="ctr">
              <a:buNone/>
            </a:pPr>
            <a:r>
              <a:rPr lang="sv-SE" sz="1000" b="1" kern="0" spc="100" noProof="0" dirty="0">
                <a:solidFill>
                  <a:srgbClr val="FFFFFF"/>
                </a:solidFill>
                <a:latin typeface="Calibri" pitchFamily="34" charset="0"/>
                <a:ea typeface="Calibri" pitchFamily="34" charset="-122"/>
                <a:cs typeface="Calibri" pitchFamily="34" charset="-120"/>
              </a:rPr>
              <a:t>LANSERA</a:t>
            </a:r>
            <a:r>
              <a:rPr lang="sv-SE" sz="1000" b="1" kern="0" spc="100" dirty="0">
                <a:solidFill>
                  <a:srgbClr val="FFFFFF"/>
                </a:solidFill>
                <a:latin typeface="Calibri" pitchFamily="34" charset="0"/>
                <a:ea typeface="Calibri" pitchFamily="34" charset="-122"/>
                <a:cs typeface="Calibri" pitchFamily="34" charset="-120"/>
              </a:rPr>
              <a:t>DES</a:t>
            </a:r>
            <a:r>
              <a:rPr lang="sv-SE" sz="1000" b="1" kern="0" spc="100" noProof="0" dirty="0">
                <a:solidFill>
                  <a:srgbClr val="FFFFFF"/>
                </a:solidFill>
                <a:latin typeface="Calibri" pitchFamily="34" charset="0"/>
                <a:ea typeface="Calibri" pitchFamily="34" charset="-122"/>
                <a:cs typeface="Calibri" pitchFamily="34" charset="-120"/>
              </a:rPr>
              <a:t> FÖRRA VECKAN!</a:t>
            </a:r>
            <a:endParaRPr lang="sv-SE" sz="1000" noProof="0" dirty="0"/>
          </a:p>
        </p:txBody>
      </p:sp>
      <p:sp>
        <p:nvSpPr>
          <p:cNvPr id="17" name="Text 12"/>
          <p:cNvSpPr/>
          <p:nvPr/>
        </p:nvSpPr>
        <p:spPr>
          <a:xfrm>
            <a:off x="640080" y="6400800"/>
            <a:ext cx="5486400" cy="320040"/>
          </a:xfrm>
          <a:prstGeom prst="rect">
            <a:avLst/>
          </a:prstGeom>
          <a:noFill/>
          <a:ln/>
        </p:spPr>
        <p:txBody>
          <a:bodyPr wrap="square" lIns="0" tIns="0" rIns="0" bIns="0" rtlCol="0" anchor="ctr"/>
          <a:lstStyle/>
          <a:p>
            <a:pPr marL="0" indent="0">
              <a:buNone/>
            </a:pPr>
            <a:r>
              <a:rPr lang="sv-SE" sz="900" noProof="0" dirty="0">
                <a:solidFill>
                  <a:srgbClr val="7A6A65"/>
                </a:solidFill>
                <a:latin typeface="Calibri" pitchFamily="34" charset="0"/>
                <a:ea typeface="Calibri" pitchFamily="34" charset="-122"/>
                <a:cs typeface="Calibri" pitchFamily="34" charset="-120"/>
              </a:rPr>
              <a:t>Affärsvärlden × Tulo</a:t>
            </a:r>
            <a:endParaRPr lang="sv-SE" sz="900" noProof="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1">
    <p:bg>
      <p:bgPr>
        <a:solidFill>
          <a:srgbClr val="F3E9E2"/>
        </a:solidFill>
        <a:effectLst/>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ellipse">
            <a:avLst/>
          </a:prstGeom>
          <a:solidFill>
            <a:srgbClr val="C8102E"/>
          </a:solidFill>
          <a:ln/>
        </p:spPr>
        <p:txBody>
          <a:bodyPr/>
          <a:lstStyle/>
          <a:p>
            <a:endParaRPr lang="sv-SE" noProof="0" dirty="0"/>
          </a:p>
        </p:txBody>
      </p:sp>
      <p:sp>
        <p:nvSpPr>
          <p:cNvPr id="3" name="Text 1"/>
          <p:cNvSpPr/>
          <p:nvPr/>
        </p:nvSpPr>
        <p:spPr>
          <a:xfrm>
            <a:off x="640080" y="502920"/>
            <a:ext cx="457200" cy="457200"/>
          </a:xfrm>
          <a:prstGeom prst="rect">
            <a:avLst/>
          </a:prstGeom>
          <a:noFill/>
          <a:ln/>
        </p:spPr>
        <p:txBody>
          <a:bodyPr wrap="square" lIns="0" tIns="0" rIns="0" bIns="0" rtlCol="0" anchor="ctr"/>
          <a:lstStyle/>
          <a:p>
            <a:pPr marL="0" indent="0" algn="ctr">
              <a:buNone/>
            </a:pPr>
            <a:r>
              <a:rPr lang="sv-SE" sz="1600" b="1" noProof="0" dirty="0">
                <a:solidFill>
                  <a:srgbClr val="FFFFFF"/>
                </a:solidFill>
                <a:latin typeface="Calibri" pitchFamily="34" charset="0"/>
                <a:ea typeface="Calibri" pitchFamily="34" charset="-122"/>
                <a:cs typeface="Calibri" pitchFamily="34" charset="-120"/>
              </a:rPr>
              <a:t>5</a:t>
            </a:r>
            <a:endParaRPr lang="sv-SE" sz="1600" noProof="0" dirty="0"/>
          </a:p>
        </p:txBody>
      </p:sp>
      <p:sp>
        <p:nvSpPr>
          <p:cNvPr id="4" name="Text 2"/>
          <p:cNvSpPr/>
          <p:nvPr/>
        </p:nvSpPr>
        <p:spPr>
          <a:xfrm>
            <a:off x="1234440" y="502920"/>
            <a:ext cx="7315200" cy="457200"/>
          </a:xfrm>
          <a:prstGeom prst="rect">
            <a:avLst/>
          </a:prstGeom>
          <a:noFill/>
          <a:ln/>
        </p:spPr>
        <p:txBody>
          <a:bodyPr wrap="square" lIns="0" tIns="0" rIns="0" bIns="0" rtlCol="0" anchor="ctr"/>
          <a:lstStyle/>
          <a:p>
            <a:pPr marL="0" indent="0">
              <a:buNone/>
            </a:pPr>
            <a:r>
              <a:rPr lang="sv-SE" sz="1200" b="1" kern="0" spc="120" noProof="0" dirty="0">
                <a:solidFill>
                  <a:srgbClr val="7A6A65"/>
                </a:solidFill>
                <a:latin typeface="Calibri" pitchFamily="34" charset="0"/>
                <a:ea typeface="Calibri" pitchFamily="34" charset="-122"/>
                <a:cs typeface="Calibri" pitchFamily="34" charset="-120"/>
              </a:rPr>
              <a:t>SPECIALLÖSNING</a:t>
            </a:r>
            <a:endParaRPr lang="sv-SE" sz="1200" noProof="0" dirty="0"/>
          </a:p>
        </p:txBody>
      </p:sp>
      <p:sp>
        <p:nvSpPr>
          <p:cNvPr id="5" name="Text 3"/>
          <p:cNvSpPr/>
          <p:nvPr/>
        </p:nvSpPr>
        <p:spPr>
          <a:xfrm>
            <a:off x="640080" y="1051560"/>
            <a:ext cx="10911535" cy="822960"/>
          </a:xfrm>
          <a:prstGeom prst="rect">
            <a:avLst/>
          </a:prstGeom>
          <a:noFill/>
          <a:ln/>
        </p:spPr>
        <p:txBody>
          <a:bodyPr wrap="square" lIns="0" tIns="0" rIns="0" bIns="0" rtlCol="0" anchor="ctr"/>
          <a:lstStyle/>
          <a:p>
            <a:pPr marL="0" indent="0">
              <a:buNone/>
            </a:pPr>
            <a:r>
              <a:rPr lang="sv-SE" sz="3200" b="1" noProof="0" dirty="0">
                <a:solidFill>
                  <a:srgbClr val="241416"/>
                </a:solidFill>
                <a:latin typeface="Cambria" pitchFamily="34" charset="0"/>
                <a:ea typeface="Cambria" pitchFamily="34" charset="-122"/>
                <a:cs typeface="Cambria" pitchFamily="34" charset="-120"/>
              </a:rPr>
              <a:t>Speciallösning: Avanza</a:t>
            </a:r>
            <a:endParaRPr lang="sv-SE" sz="3200" noProof="0" dirty="0"/>
          </a:p>
        </p:txBody>
      </p:sp>
      <p:sp>
        <p:nvSpPr>
          <p:cNvPr id="6" name="Text 4"/>
          <p:cNvSpPr/>
          <p:nvPr/>
        </p:nvSpPr>
        <p:spPr>
          <a:xfrm>
            <a:off x="640080" y="1874520"/>
            <a:ext cx="10911535" cy="594360"/>
          </a:xfrm>
          <a:prstGeom prst="rect">
            <a:avLst/>
          </a:prstGeom>
          <a:noFill/>
          <a:ln/>
        </p:spPr>
        <p:txBody>
          <a:bodyPr wrap="square" lIns="0" tIns="0" rIns="0" bIns="0" rtlCol="0" anchor="ctr"/>
          <a:lstStyle/>
          <a:p>
            <a:pPr marL="0" indent="0">
              <a:lnSpc>
                <a:spcPct val="115000"/>
              </a:lnSpc>
              <a:buNone/>
            </a:pPr>
            <a:r>
              <a:rPr lang="sv-SE" sz="1500" noProof="0" dirty="0">
                <a:solidFill>
                  <a:srgbClr val="7A6A65"/>
                </a:solidFill>
                <a:latin typeface="Calibri" pitchFamily="34" charset="0"/>
                <a:ea typeface="Calibri" pitchFamily="34" charset="-122"/>
                <a:cs typeface="Calibri" pitchFamily="34" charset="-120"/>
              </a:rPr>
              <a:t>Utöver </a:t>
            </a:r>
            <a:r>
              <a:rPr lang="sv-SE" sz="1500" noProof="0" dirty="0" err="1">
                <a:solidFill>
                  <a:srgbClr val="7A6A65"/>
                </a:solidFill>
                <a:latin typeface="Calibri" pitchFamily="34" charset="0"/>
                <a:ea typeface="Calibri" pitchFamily="34" charset="-122"/>
                <a:cs typeface="Calibri" pitchFamily="34" charset="-120"/>
              </a:rPr>
              <a:t>Free</a:t>
            </a:r>
            <a:r>
              <a:rPr lang="sv-SE" sz="1500" noProof="0" dirty="0">
                <a:solidFill>
                  <a:srgbClr val="7A6A65"/>
                </a:solidFill>
                <a:latin typeface="Calibri" pitchFamily="34" charset="0"/>
                <a:ea typeface="Calibri" pitchFamily="34" charset="-122"/>
                <a:cs typeface="Calibri" pitchFamily="34" charset="-120"/>
              </a:rPr>
              <a:t>-prenumerationer, </a:t>
            </a:r>
            <a:r>
              <a:rPr lang="sv-SE" sz="1500" noProof="0" dirty="0" err="1">
                <a:solidFill>
                  <a:srgbClr val="7A6A65"/>
                </a:solidFill>
                <a:latin typeface="Calibri" pitchFamily="34" charset="0"/>
                <a:ea typeface="Calibri" pitchFamily="34" charset="-122"/>
                <a:cs typeface="Calibri" pitchFamily="34" charset="-120"/>
              </a:rPr>
              <a:t>Mailchimp</a:t>
            </a:r>
            <a:r>
              <a:rPr lang="sv-SE" sz="1500" noProof="0" dirty="0">
                <a:solidFill>
                  <a:srgbClr val="7A6A65"/>
                </a:solidFill>
                <a:latin typeface="Calibri" pitchFamily="34" charset="0"/>
                <a:ea typeface="Calibri" pitchFamily="34" charset="-122"/>
                <a:cs typeface="Calibri" pitchFamily="34" charset="-120"/>
              </a:rPr>
              <a:t>-integrering och en rad statistikrapporter har den största speciallösningen varit vår integration med Avanza.</a:t>
            </a:r>
            <a:endParaRPr lang="sv-SE" sz="1500" noProof="0" dirty="0"/>
          </a:p>
        </p:txBody>
      </p:sp>
      <p:sp>
        <p:nvSpPr>
          <p:cNvPr id="7" name="Shape 5"/>
          <p:cNvSpPr/>
          <p:nvPr/>
        </p:nvSpPr>
        <p:spPr>
          <a:xfrm>
            <a:off x="640080" y="2651760"/>
            <a:ext cx="5227168" cy="3291840"/>
          </a:xfrm>
          <a:prstGeom prst="roundRect">
            <a:avLst>
              <a:gd name="adj" fmla="val 2778"/>
            </a:avLst>
          </a:prstGeom>
          <a:solidFill>
            <a:srgbClr val="FFFFFF"/>
          </a:solidFill>
          <a:ln/>
          <a:effectLst>
            <a:outerShdw blurRad="101600" dist="38100" dir="5400000" algn="bl" rotWithShape="0">
              <a:srgbClr val="3A2A26">
                <a:alpha val="14000"/>
              </a:srgbClr>
            </a:outerShdw>
          </a:effectLst>
        </p:spPr>
        <p:txBody>
          <a:bodyPr/>
          <a:lstStyle/>
          <a:p>
            <a:endParaRPr lang="sv-SE" noProof="0" dirty="0"/>
          </a:p>
        </p:txBody>
      </p:sp>
      <p:sp>
        <p:nvSpPr>
          <p:cNvPr id="8" name="Text 6"/>
          <p:cNvSpPr/>
          <p:nvPr/>
        </p:nvSpPr>
        <p:spPr>
          <a:xfrm>
            <a:off x="1005840" y="2926080"/>
            <a:ext cx="4495648" cy="365760"/>
          </a:xfrm>
          <a:prstGeom prst="rect">
            <a:avLst/>
          </a:prstGeom>
          <a:noFill/>
          <a:ln/>
        </p:spPr>
        <p:txBody>
          <a:bodyPr wrap="square" lIns="0" tIns="0" rIns="0" bIns="0" rtlCol="0" anchor="ctr"/>
          <a:lstStyle/>
          <a:p>
            <a:pPr marL="0" indent="0">
              <a:buNone/>
            </a:pPr>
            <a:r>
              <a:rPr lang="sv-SE" sz="1200" b="1" kern="0" spc="120" noProof="0" dirty="0">
                <a:solidFill>
                  <a:srgbClr val="C8102E"/>
                </a:solidFill>
                <a:latin typeface="Calibri" pitchFamily="34" charset="0"/>
                <a:ea typeface="Calibri" pitchFamily="34" charset="-122"/>
                <a:cs typeface="Calibri" pitchFamily="34" charset="-120"/>
              </a:rPr>
              <a:t>SAMARBETET</a:t>
            </a:r>
            <a:endParaRPr lang="sv-SE" sz="1200" noProof="0" dirty="0"/>
          </a:p>
        </p:txBody>
      </p:sp>
      <p:sp>
        <p:nvSpPr>
          <p:cNvPr id="9" name="Text 7"/>
          <p:cNvSpPr/>
          <p:nvPr/>
        </p:nvSpPr>
        <p:spPr>
          <a:xfrm>
            <a:off x="1005840" y="3383280"/>
            <a:ext cx="4495648" cy="2377440"/>
          </a:xfrm>
          <a:prstGeom prst="rect">
            <a:avLst/>
          </a:prstGeom>
          <a:noFill/>
          <a:ln/>
        </p:spPr>
        <p:txBody>
          <a:bodyPr wrap="square" lIns="0" tIns="0" rIns="0" bIns="0" rtlCol="0" anchor="ctr"/>
          <a:lstStyle/>
          <a:p>
            <a:pPr marL="0" indent="0">
              <a:lnSpc>
                <a:spcPct val="125000"/>
              </a:lnSpc>
              <a:buNone/>
            </a:pPr>
            <a:r>
              <a:rPr lang="sv-SE" sz="1450" noProof="0" dirty="0">
                <a:solidFill>
                  <a:srgbClr val="241416"/>
                </a:solidFill>
                <a:latin typeface="Calibri" pitchFamily="34" charset="0"/>
                <a:ea typeface="Calibri" pitchFamily="34" charset="-122"/>
                <a:cs typeface="Calibri" pitchFamily="34" charset="-120"/>
              </a:rPr>
              <a:t>Avanzas kunder får en hög rabatt på en Affärsvärlden-prenumeration. För bästa användarupplevelse ville vi erbjuda prenumerationsköp direkt i Avanza-appen.</a:t>
            </a:r>
            <a:endParaRPr lang="sv-SE" sz="1450" noProof="0" dirty="0"/>
          </a:p>
        </p:txBody>
      </p:sp>
      <p:sp>
        <p:nvSpPr>
          <p:cNvPr id="10" name="Shape 8"/>
          <p:cNvSpPr/>
          <p:nvPr/>
        </p:nvSpPr>
        <p:spPr>
          <a:xfrm>
            <a:off x="6324448" y="2651760"/>
            <a:ext cx="5227168" cy="3291840"/>
          </a:xfrm>
          <a:prstGeom prst="roundRect">
            <a:avLst>
              <a:gd name="adj" fmla="val 2778"/>
            </a:avLst>
          </a:prstGeom>
          <a:solidFill>
            <a:srgbClr val="49090B"/>
          </a:solidFill>
          <a:ln/>
        </p:spPr>
        <p:txBody>
          <a:bodyPr/>
          <a:lstStyle/>
          <a:p>
            <a:endParaRPr lang="sv-SE" noProof="0" dirty="0"/>
          </a:p>
        </p:txBody>
      </p:sp>
      <p:sp>
        <p:nvSpPr>
          <p:cNvPr id="11" name="Text 9"/>
          <p:cNvSpPr/>
          <p:nvPr/>
        </p:nvSpPr>
        <p:spPr>
          <a:xfrm>
            <a:off x="6690208" y="2926080"/>
            <a:ext cx="4495648" cy="365760"/>
          </a:xfrm>
          <a:prstGeom prst="rect">
            <a:avLst/>
          </a:prstGeom>
          <a:noFill/>
          <a:ln/>
        </p:spPr>
        <p:txBody>
          <a:bodyPr wrap="square" lIns="0" tIns="0" rIns="0" bIns="0" rtlCol="0" anchor="ctr"/>
          <a:lstStyle/>
          <a:p>
            <a:pPr marL="0" indent="0">
              <a:buNone/>
            </a:pPr>
            <a:r>
              <a:rPr lang="sv-SE" sz="1200" b="1" kern="0" spc="120" noProof="0" dirty="0">
                <a:solidFill>
                  <a:srgbClr val="F0B8C2"/>
                </a:solidFill>
                <a:latin typeface="Calibri" pitchFamily="34" charset="0"/>
                <a:ea typeface="Calibri" pitchFamily="34" charset="-122"/>
                <a:cs typeface="Calibri" pitchFamily="34" charset="-120"/>
              </a:rPr>
              <a:t>UTMANINGEN</a:t>
            </a:r>
            <a:endParaRPr lang="sv-SE" sz="1200" noProof="0" dirty="0"/>
          </a:p>
        </p:txBody>
      </p:sp>
      <p:sp>
        <p:nvSpPr>
          <p:cNvPr id="12" name="Text 10"/>
          <p:cNvSpPr/>
          <p:nvPr/>
        </p:nvSpPr>
        <p:spPr>
          <a:xfrm>
            <a:off x="6690208" y="3383280"/>
            <a:ext cx="4495648" cy="2377440"/>
          </a:xfrm>
          <a:prstGeom prst="rect">
            <a:avLst/>
          </a:prstGeom>
          <a:noFill/>
          <a:ln/>
        </p:spPr>
        <p:txBody>
          <a:bodyPr wrap="square" lIns="0" tIns="0" rIns="0" bIns="0" rtlCol="0" anchor="ctr"/>
          <a:lstStyle/>
          <a:p>
            <a:pPr marL="0" indent="0">
              <a:lnSpc>
                <a:spcPct val="125000"/>
              </a:lnSpc>
              <a:buNone/>
            </a:pPr>
            <a:r>
              <a:rPr lang="sv-SE" sz="1450" noProof="0" dirty="0">
                <a:solidFill>
                  <a:srgbClr val="FFFFFF"/>
                </a:solidFill>
                <a:latin typeface="Calibri" pitchFamily="34" charset="0"/>
                <a:ea typeface="Calibri" pitchFamily="34" charset="-122"/>
                <a:cs typeface="Calibri" pitchFamily="34" charset="-120"/>
              </a:rPr>
              <a:t>Betalningen skulle dras direkt från kundens Avanzakonto – utan att kunden registrerar ett betalmedel hos Tulo – samtidigt som kontot ändå behövde finnas i Tulo för rätt </a:t>
            </a:r>
            <a:r>
              <a:rPr lang="sv-SE" sz="1450" noProof="0" dirty="0" err="1">
                <a:solidFill>
                  <a:srgbClr val="FFFFFF"/>
                </a:solidFill>
                <a:latin typeface="Calibri" pitchFamily="34" charset="0"/>
                <a:ea typeface="Calibri" pitchFamily="34" charset="-122"/>
                <a:cs typeface="Calibri" pitchFamily="34" charset="-120"/>
              </a:rPr>
              <a:t>läsarbehörighet</a:t>
            </a:r>
            <a:r>
              <a:rPr lang="sv-SE" sz="1450" noProof="0" dirty="0">
                <a:solidFill>
                  <a:srgbClr val="FFFFFF"/>
                </a:solidFill>
                <a:latin typeface="Calibri" pitchFamily="34" charset="0"/>
                <a:ea typeface="Calibri" pitchFamily="34" charset="-122"/>
                <a:cs typeface="Calibri" pitchFamily="34" charset="-120"/>
              </a:rPr>
              <a:t> på sajten.</a:t>
            </a:r>
            <a:endParaRPr lang="sv-SE" sz="1450" noProof="0" dirty="0"/>
          </a:p>
        </p:txBody>
      </p:sp>
      <p:sp>
        <p:nvSpPr>
          <p:cNvPr id="13" name="Text 11"/>
          <p:cNvSpPr/>
          <p:nvPr/>
        </p:nvSpPr>
        <p:spPr>
          <a:xfrm>
            <a:off x="640080" y="6400800"/>
            <a:ext cx="5486400" cy="320040"/>
          </a:xfrm>
          <a:prstGeom prst="rect">
            <a:avLst/>
          </a:prstGeom>
          <a:noFill/>
          <a:ln/>
        </p:spPr>
        <p:txBody>
          <a:bodyPr wrap="square" lIns="0" tIns="0" rIns="0" bIns="0" rtlCol="0" anchor="ctr"/>
          <a:lstStyle/>
          <a:p>
            <a:pPr marL="0" indent="0">
              <a:buNone/>
            </a:pPr>
            <a:r>
              <a:rPr lang="sv-SE" sz="900" noProof="0" dirty="0">
                <a:solidFill>
                  <a:srgbClr val="7A6A65"/>
                </a:solidFill>
                <a:latin typeface="Calibri" pitchFamily="34" charset="0"/>
                <a:ea typeface="Calibri" pitchFamily="34" charset="-122"/>
                <a:cs typeface="Calibri" pitchFamily="34" charset="-120"/>
              </a:rPr>
              <a:t>Affärsvärlden × Tulo</a:t>
            </a:r>
            <a:endParaRPr lang="sv-SE" sz="900" noProof="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2">
    <p:bg>
      <p:bgPr>
        <a:solidFill>
          <a:srgbClr val="F3E9E2"/>
        </a:solidFill>
        <a:effectLst/>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ellipse">
            <a:avLst/>
          </a:prstGeom>
          <a:solidFill>
            <a:srgbClr val="C8102E"/>
          </a:solidFill>
          <a:ln/>
        </p:spPr>
        <p:txBody>
          <a:bodyPr/>
          <a:lstStyle/>
          <a:p>
            <a:endParaRPr lang="sv-SE" noProof="0" dirty="0"/>
          </a:p>
        </p:txBody>
      </p:sp>
      <p:sp>
        <p:nvSpPr>
          <p:cNvPr id="3" name="Text 1"/>
          <p:cNvSpPr/>
          <p:nvPr/>
        </p:nvSpPr>
        <p:spPr>
          <a:xfrm>
            <a:off x="640080" y="502920"/>
            <a:ext cx="457200" cy="457200"/>
          </a:xfrm>
          <a:prstGeom prst="rect">
            <a:avLst/>
          </a:prstGeom>
          <a:noFill/>
          <a:ln/>
        </p:spPr>
        <p:txBody>
          <a:bodyPr wrap="square" lIns="0" tIns="0" rIns="0" bIns="0" rtlCol="0" anchor="ctr"/>
          <a:lstStyle/>
          <a:p>
            <a:pPr marL="0" indent="0" algn="ctr">
              <a:buNone/>
            </a:pPr>
            <a:r>
              <a:rPr lang="sv-SE" sz="1600" b="1" noProof="0" dirty="0">
                <a:solidFill>
                  <a:srgbClr val="FFFFFF"/>
                </a:solidFill>
                <a:latin typeface="Calibri" pitchFamily="34" charset="0"/>
                <a:ea typeface="Calibri" pitchFamily="34" charset="-122"/>
                <a:cs typeface="Calibri" pitchFamily="34" charset="-120"/>
              </a:rPr>
              <a:t>5</a:t>
            </a:r>
            <a:endParaRPr lang="sv-SE" sz="1600" noProof="0" dirty="0"/>
          </a:p>
        </p:txBody>
      </p:sp>
      <p:sp>
        <p:nvSpPr>
          <p:cNvPr id="4" name="Text 2"/>
          <p:cNvSpPr/>
          <p:nvPr/>
        </p:nvSpPr>
        <p:spPr>
          <a:xfrm>
            <a:off x="1234440" y="502920"/>
            <a:ext cx="7315200" cy="457200"/>
          </a:xfrm>
          <a:prstGeom prst="rect">
            <a:avLst/>
          </a:prstGeom>
          <a:noFill/>
          <a:ln/>
        </p:spPr>
        <p:txBody>
          <a:bodyPr wrap="square" lIns="0" tIns="0" rIns="0" bIns="0" rtlCol="0" anchor="ctr"/>
          <a:lstStyle/>
          <a:p>
            <a:pPr marL="0" indent="0">
              <a:buNone/>
            </a:pPr>
            <a:r>
              <a:rPr lang="sv-SE" sz="1200" b="1" kern="0" spc="120" noProof="0" dirty="0">
                <a:solidFill>
                  <a:srgbClr val="7A6A65"/>
                </a:solidFill>
                <a:latin typeface="Calibri" pitchFamily="34" charset="0"/>
                <a:ea typeface="Calibri" pitchFamily="34" charset="-122"/>
                <a:cs typeface="Calibri" pitchFamily="34" charset="-120"/>
              </a:rPr>
              <a:t>SPECIALLÖSNING</a:t>
            </a:r>
            <a:endParaRPr lang="sv-SE" sz="1200" noProof="0" dirty="0"/>
          </a:p>
        </p:txBody>
      </p:sp>
      <p:sp>
        <p:nvSpPr>
          <p:cNvPr id="5" name="Text 3"/>
          <p:cNvSpPr/>
          <p:nvPr/>
        </p:nvSpPr>
        <p:spPr>
          <a:xfrm>
            <a:off x="640080" y="1051560"/>
            <a:ext cx="10911535" cy="822960"/>
          </a:xfrm>
          <a:prstGeom prst="rect">
            <a:avLst/>
          </a:prstGeom>
          <a:noFill/>
          <a:ln/>
        </p:spPr>
        <p:txBody>
          <a:bodyPr wrap="square" lIns="0" tIns="0" rIns="0" bIns="0" rtlCol="0" anchor="ctr"/>
          <a:lstStyle/>
          <a:p>
            <a:pPr marL="0" indent="0">
              <a:buNone/>
            </a:pPr>
            <a:r>
              <a:rPr lang="sv-SE" sz="3200" b="1" noProof="0" dirty="0">
                <a:solidFill>
                  <a:srgbClr val="241416"/>
                </a:solidFill>
                <a:latin typeface="Cambria" pitchFamily="34" charset="0"/>
                <a:ea typeface="Cambria" pitchFamily="34" charset="-122"/>
                <a:cs typeface="Cambria" pitchFamily="34" charset="-120"/>
              </a:rPr>
              <a:t>Så löste vi det</a:t>
            </a:r>
            <a:endParaRPr lang="sv-SE" sz="3200" noProof="0" dirty="0"/>
          </a:p>
        </p:txBody>
      </p:sp>
      <p:sp>
        <p:nvSpPr>
          <p:cNvPr id="6" name="Shape 4"/>
          <p:cNvSpPr/>
          <p:nvPr/>
        </p:nvSpPr>
        <p:spPr>
          <a:xfrm>
            <a:off x="640080" y="2057400"/>
            <a:ext cx="438912" cy="438912"/>
          </a:xfrm>
          <a:prstGeom prst="ellipse">
            <a:avLst/>
          </a:prstGeom>
          <a:solidFill>
            <a:srgbClr val="C8102E"/>
          </a:solidFill>
          <a:ln/>
        </p:spPr>
        <p:txBody>
          <a:bodyPr/>
          <a:lstStyle/>
          <a:p>
            <a:endParaRPr lang="sv-SE" noProof="0" dirty="0"/>
          </a:p>
        </p:txBody>
      </p:sp>
      <p:sp>
        <p:nvSpPr>
          <p:cNvPr id="7" name="Text 5"/>
          <p:cNvSpPr/>
          <p:nvPr/>
        </p:nvSpPr>
        <p:spPr>
          <a:xfrm>
            <a:off x="640080" y="2057400"/>
            <a:ext cx="438912" cy="438912"/>
          </a:xfrm>
          <a:prstGeom prst="rect">
            <a:avLst/>
          </a:prstGeom>
          <a:noFill/>
          <a:ln/>
        </p:spPr>
        <p:txBody>
          <a:bodyPr wrap="square" lIns="0" tIns="0" rIns="0" bIns="0" rtlCol="0" anchor="ctr"/>
          <a:lstStyle/>
          <a:p>
            <a:pPr marL="0" indent="0" algn="ctr">
              <a:buNone/>
            </a:pPr>
            <a:r>
              <a:rPr lang="sv-SE" sz="1400" b="1" noProof="0" dirty="0">
                <a:solidFill>
                  <a:srgbClr val="FFFFFF"/>
                </a:solidFill>
                <a:latin typeface="Calibri" pitchFamily="34" charset="0"/>
                <a:ea typeface="Calibri" pitchFamily="34" charset="-122"/>
                <a:cs typeface="Calibri" pitchFamily="34" charset="-120"/>
              </a:rPr>
              <a:t>1</a:t>
            </a:r>
            <a:endParaRPr lang="sv-SE" sz="1400" noProof="0" dirty="0"/>
          </a:p>
        </p:txBody>
      </p:sp>
      <p:sp>
        <p:nvSpPr>
          <p:cNvPr id="8" name="Text 6"/>
          <p:cNvSpPr/>
          <p:nvPr/>
        </p:nvSpPr>
        <p:spPr>
          <a:xfrm>
            <a:off x="1234440" y="2002536"/>
            <a:ext cx="4587088" cy="822960"/>
          </a:xfrm>
          <a:prstGeom prst="rect">
            <a:avLst/>
          </a:prstGeom>
          <a:noFill/>
          <a:ln/>
        </p:spPr>
        <p:txBody>
          <a:bodyPr wrap="square" lIns="0" tIns="0" rIns="0" bIns="0" rtlCol="0" anchor="t"/>
          <a:lstStyle/>
          <a:p>
            <a:pPr marL="0" indent="0">
              <a:lnSpc>
                <a:spcPct val="110000"/>
              </a:lnSpc>
              <a:buNone/>
            </a:pPr>
            <a:r>
              <a:rPr lang="sv-SE" sz="1300" noProof="0" dirty="0">
                <a:solidFill>
                  <a:srgbClr val="241416"/>
                </a:solidFill>
                <a:latin typeface="Calibri" pitchFamily="34" charset="0"/>
                <a:ea typeface="Calibri" pitchFamily="34" charset="-122"/>
                <a:cs typeface="Calibri" pitchFamily="34" charset="-120"/>
              </a:rPr>
              <a:t>Väljer prenumerationstyp (Digital eller Total) i Avanza-appen</a:t>
            </a:r>
            <a:endParaRPr lang="sv-SE" sz="1300" noProof="0" dirty="0"/>
          </a:p>
        </p:txBody>
      </p:sp>
      <p:sp>
        <p:nvSpPr>
          <p:cNvPr id="9" name="Shape 7"/>
          <p:cNvSpPr/>
          <p:nvPr/>
        </p:nvSpPr>
        <p:spPr>
          <a:xfrm>
            <a:off x="6370168" y="2057400"/>
            <a:ext cx="438912" cy="438912"/>
          </a:xfrm>
          <a:prstGeom prst="ellipse">
            <a:avLst/>
          </a:prstGeom>
          <a:solidFill>
            <a:srgbClr val="C8102E"/>
          </a:solidFill>
          <a:ln/>
        </p:spPr>
        <p:txBody>
          <a:bodyPr/>
          <a:lstStyle/>
          <a:p>
            <a:endParaRPr lang="sv-SE" noProof="0" dirty="0"/>
          </a:p>
        </p:txBody>
      </p:sp>
      <p:sp>
        <p:nvSpPr>
          <p:cNvPr id="10" name="Text 8"/>
          <p:cNvSpPr/>
          <p:nvPr/>
        </p:nvSpPr>
        <p:spPr>
          <a:xfrm>
            <a:off x="6370168" y="2057400"/>
            <a:ext cx="438912" cy="438912"/>
          </a:xfrm>
          <a:prstGeom prst="rect">
            <a:avLst/>
          </a:prstGeom>
          <a:noFill/>
          <a:ln/>
        </p:spPr>
        <p:txBody>
          <a:bodyPr wrap="square" lIns="0" tIns="0" rIns="0" bIns="0" rtlCol="0" anchor="ctr"/>
          <a:lstStyle/>
          <a:p>
            <a:pPr marL="0" indent="0" algn="ctr">
              <a:buNone/>
            </a:pPr>
            <a:r>
              <a:rPr lang="sv-SE" sz="1400" b="1" noProof="0" dirty="0">
                <a:solidFill>
                  <a:srgbClr val="FFFFFF"/>
                </a:solidFill>
                <a:latin typeface="Calibri" pitchFamily="34" charset="0"/>
                <a:ea typeface="Calibri" pitchFamily="34" charset="-122"/>
                <a:cs typeface="Calibri" pitchFamily="34" charset="-120"/>
              </a:rPr>
              <a:t>2</a:t>
            </a:r>
            <a:endParaRPr lang="sv-SE" sz="1400" noProof="0" dirty="0"/>
          </a:p>
        </p:txBody>
      </p:sp>
      <p:sp>
        <p:nvSpPr>
          <p:cNvPr id="11" name="Text 9"/>
          <p:cNvSpPr/>
          <p:nvPr/>
        </p:nvSpPr>
        <p:spPr>
          <a:xfrm>
            <a:off x="6964528" y="2002536"/>
            <a:ext cx="4587088" cy="822960"/>
          </a:xfrm>
          <a:prstGeom prst="rect">
            <a:avLst/>
          </a:prstGeom>
          <a:noFill/>
          <a:ln/>
        </p:spPr>
        <p:txBody>
          <a:bodyPr wrap="square" lIns="0" tIns="0" rIns="0" bIns="0" rtlCol="0" anchor="t"/>
          <a:lstStyle/>
          <a:p>
            <a:pPr marL="0" indent="0">
              <a:lnSpc>
                <a:spcPct val="110000"/>
              </a:lnSpc>
              <a:buNone/>
            </a:pPr>
            <a:r>
              <a:rPr lang="sv-SE" sz="1300" noProof="0" dirty="0">
                <a:solidFill>
                  <a:srgbClr val="241416"/>
                </a:solidFill>
                <a:latin typeface="Calibri" pitchFamily="34" charset="0"/>
                <a:ea typeface="Calibri" pitchFamily="34" charset="-122"/>
                <a:cs typeface="Calibri" pitchFamily="34" charset="-120"/>
              </a:rPr>
              <a:t>Väljer vilket Avanzakonto pengarna ska dras från</a:t>
            </a:r>
            <a:endParaRPr lang="sv-SE" sz="1300" noProof="0" dirty="0"/>
          </a:p>
        </p:txBody>
      </p:sp>
      <p:sp>
        <p:nvSpPr>
          <p:cNvPr id="12" name="Shape 10"/>
          <p:cNvSpPr/>
          <p:nvPr/>
        </p:nvSpPr>
        <p:spPr>
          <a:xfrm>
            <a:off x="640080" y="2971800"/>
            <a:ext cx="438912" cy="438912"/>
          </a:xfrm>
          <a:prstGeom prst="ellipse">
            <a:avLst/>
          </a:prstGeom>
          <a:solidFill>
            <a:srgbClr val="C8102E"/>
          </a:solidFill>
          <a:ln/>
        </p:spPr>
        <p:txBody>
          <a:bodyPr/>
          <a:lstStyle/>
          <a:p>
            <a:endParaRPr lang="sv-SE" noProof="0" dirty="0"/>
          </a:p>
        </p:txBody>
      </p:sp>
      <p:sp>
        <p:nvSpPr>
          <p:cNvPr id="13" name="Text 11"/>
          <p:cNvSpPr/>
          <p:nvPr/>
        </p:nvSpPr>
        <p:spPr>
          <a:xfrm>
            <a:off x="640080" y="2971800"/>
            <a:ext cx="438912" cy="438912"/>
          </a:xfrm>
          <a:prstGeom prst="rect">
            <a:avLst/>
          </a:prstGeom>
          <a:noFill/>
          <a:ln/>
        </p:spPr>
        <p:txBody>
          <a:bodyPr wrap="square" lIns="0" tIns="0" rIns="0" bIns="0" rtlCol="0" anchor="ctr"/>
          <a:lstStyle/>
          <a:p>
            <a:pPr marL="0" indent="0" algn="ctr">
              <a:buNone/>
            </a:pPr>
            <a:r>
              <a:rPr lang="sv-SE" sz="1400" b="1" noProof="0" dirty="0">
                <a:solidFill>
                  <a:srgbClr val="FFFFFF"/>
                </a:solidFill>
                <a:latin typeface="Calibri" pitchFamily="34" charset="0"/>
                <a:ea typeface="Calibri" pitchFamily="34" charset="-122"/>
                <a:cs typeface="Calibri" pitchFamily="34" charset="-120"/>
              </a:rPr>
              <a:t>3</a:t>
            </a:r>
            <a:endParaRPr lang="sv-SE" sz="1400" noProof="0" dirty="0"/>
          </a:p>
        </p:txBody>
      </p:sp>
      <p:sp>
        <p:nvSpPr>
          <p:cNvPr id="14" name="Text 12"/>
          <p:cNvSpPr/>
          <p:nvPr/>
        </p:nvSpPr>
        <p:spPr>
          <a:xfrm>
            <a:off x="1234440" y="2916936"/>
            <a:ext cx="4587088" cy="822960"/>
          </a:xfrm>
          <a:prstGeom prst="rect">
            <a:avLst/>
          </a:prstGeom>
          <a:noFill/>
          <a:ln/>
        </p:spPr>
        <p:txBody>
          <a:bodyPr wrap="square" lIns="0" tIns="0" rIns="0" bIns="0" rtlCol="0" anchor="t"/>
          <a:lstStyle/>
          <a:p>
            <a:pPr marL="0" indent="0">
              <a:lnSpc>
                <a:spcPct val="110000"/>
              </a:lnSpc>
              <a:buNone/>
            </a:pPr>
            <a:r>
              <a:rPr lang="sv-SE" sz="1300" noProof="0" dirty="0">
                <a:solidFill>
                  <a:srgbClr val="241416"/>
                </a:solidFill>
                <a:latin typeface="Calibri" pitchFamily="34" charset="0"/>
                <a:ea typeface="Calibri" pitchFamily="34" charset="-122"/>
                <a:cs typeface="Calibri" pitchFamily="34" charset="-120"/>
              </a:rPr>
              <a:t>Länkas till en Tulo-sida för att skriva in sin e-postadress</a:t>
            </a:r>
            <a:endParaRPr lang="sv-SE" sz="1300" noProof="0" dirty="0"/>
          </a:p>
        </p:txBody>
      </p:sp>
      <p:sp>
        <p:nvSpPr>
          <p:cNvPr id="15" name="Shape 13"/>
          <p:cNvSpPr/>
          <p:nvPr/>
        </p:nvSpPr>
        <p:spPr>
          <a:xfrm>
            <a:off x="6370168" y="2971800"/>
            <a:ext cx="438912" cy="438912"/>
          </a:xfrm>
          <a:prstGeom prst="ellipse">
            <a:avLst/>
          </a:prstGeom>
          <a:solidFill>
            <a:srgbClr val="C8102E"/>
          </a:solidFill>
          <a:ln/>
        </p:spPr>
        <p:txBody>
          <a:bodyPr/>
          <a:lstStyle/>
          <a:p>
            <a:endParaRPr lang="sv-SE" noProof="0" dirty="0"/>
          </a:p>
        </p:txBody>
      </p:sp>
      <p:sp>
        <p:nvSpPr>
          <p:cNvPr id="16" name="Text 14"/>
          <p:cNvSpPr/>
          <p:nvPr/>
        </p:nvSpPr>
        <p:spPr>
          <a:xfrm>
            <a:off x="6370168" y="2971800"/>
            <a:ext cx="438912" cy="438912"/>
          </a:xfrm>
          <a:prstGeom prst="rect">
            <a:avLst/>
          </a:prstGeom>
          <a:noFill/>
          <a:ln/>
        </p:spPr>
        <p:txBody>
          <a:bodyPr wrap="square" lIns="0" tIns="0" rIns="0" bIns="0" rtlCol="0" anchor="ctr"/>
          <a:lstStyle/>
          <a:p>
            <a:pPr marL="0" indent="0" algn="ctr">
              <a:buNone/>
            </a:pPr>
            <a:r>
              <a:rPr lang="sv-SE" sz="1400" b="1" noProof="0" dirty="0">
                <a:solidFill>
                  <a:srgbClr val="FFFFFF"/>
                </a:solidFill>
                <a:latin typeface="Calibri" pitchFamily="34" charset="0"/>
                <a:ea typeface="Calibri" pitchFamily="34" charset="-122"/>
                <a:cs typeface="Calibri" pitchFamily="34" charset="-120"/>
              </a:rPr>
              <a:t>4</a:t>
            </a:r>
            <a:endParaRPr lang="sv-SE" sz="1400" noProof="0" dirty="0"/>
          </a:p>
        </p:txBody>
      </p:sp>
      <p:sp>
        <p:nvSpPr>
          <p:cNvPr id="17" name="Text 15"/>
          <p:cNvSpPr/>
          <p:nvPr/>
        </p:nvSpPr>
        <p:spPr>
          <a:xfrm>
            <a:off x="6964528" y="2916936"/>
            <a:ext cx="4587088" cy="822960"/>
          </a:xfrm>
          <a:prstGeom prst="rect">
            <a:avLst/>
          </a:prstGeom>
          <a:noFill/>
          <a:ln/>
        </p:spPr>
        <p:txBody>
          <a:bodyPr wrap="square" lIns="0" tIns="0" rIns="0" bIns="0" rtlCol="0" anchor="t"/>
          <a:lstStyle/>
          <a:p>
            <a:pPr marL="0" indent="0">
              <a:lnSpc>
                <a:spcPct val="110000"/>
              </a:lnSpc>
              <a:buNone/>
            </a:pPr>
            <a:r>
              <a:rPr lang="sv-SE" sz="1300" noProof="0" dirty="0">
                <a:solidFill>
                  <a:srgbClr val="241416"/>
                </a:solidFill>
                <a:latin typeface="Calibri" pitchFamily="34" charset="0"/>
                <a:ea typeface="Calibri" pitchFamily="34" charset="-122"/>
                <a:cs typeface="Calibri" pitchFamily="34" charset="-120"/>
              </a:rPr>
              <a:t>Kommer tillbaka till Avanza-appen för att slutföra beställningen</a:t>
            </a:r>
            <a:endParaRPr lang="sv-SE" sz="1300" noProof="0" dirty="0"/>
          </a:p>
        </p:txBody>
      </p:sp>
      <p:sp>
        <p:nvSpPr>
          <p:cNvPr id="18" name="Shape 16"/>
          <p:cNvSpPr/>
          <p:nvPr/>
        </p:nvSpPr>
        <p:spPr>
          <a:xfrm>
            <a:off x="640080" y="3886200"/>
            <a:ext cx="438912" cy="438912"/>
          </a:xfrm>
          <a:prstGeom prst="ellipse">
            <a:avLst/>
          </a:prstGeom>
          <a:solidFill>
            <a:srgbClr val="C8102E"/>
          </a:solidFill>
          <a:ln/>
        </p:spPr>
        <p:txBody>
          <a:bodyPr/>
          <a:lstStyle/>
          <a:p>
            <a:endParaRPr lang="sv-SE" noProof="0" dirty="0"/>
          </a:p>
        </p:txBody>
      </p:sp>
      <p:sp>
        <p:nvSpPr>
          <p:cNvPr id="19" name="Text 17"/>
          <p:cNvSpPr/>
          <p:nvPr/>
        </p:nvSpPr>
        <p:spPr>
          <a:xfrm>
            <a:off x="640080" y="3886200"/>
            <a:ext cx="438912" cy="438912"/>
          </a:xfrm>
          <a:prstGeom prst="rect">
            <a:avLst/>
          </a:prstGeom>
          <a:noFill/>
          <a:ln/>
        </p:spPr>
        <p:txBody>
          <a:bodyPr wrap="square" lIns="0" tIns="0" rIns="0" bIns="0" rtlCol="0" anchor="ctr"/>
          <a:lstStyle/>
          <a:p>
            <a:pPr marL="0" indent="0" algn="ctr">
              <a:buNone/>
            </a:pPr>
            <a:r>
              <a:rPr lang="sv-SE" sz="1400" b="1" noProof="0" dirty="0">
                <a:solidFill>
                  <a:srgbClr val="FFFFFF"/>
                </a:solidFill>
                <a:latin typeface="Calibri" pitchFamily="34" charset="0"/>
                <a:ea typeface="Calibri" pitchFamily="34" charset="-122"/>
                <a:cs typeface="Calibri" pitchFamily="34" charset="-120"/>
              </a:rPr>
              <a:t>5</a:t>
            </a:r>
            <a:endParaRPr lang="sv-SE" sz="1400" noProof="0" dirty="0"/>
          </a:p>
        </p:txBody>
      </p:sp>
      <p:sp>
        <p:nvSpPr>
          <p:cNvPr id="20" name="Text 18"/>
          <p:cNvSpPr/>
          <p:nvPr/>
        </p:nvSpPr>
        <p:spPr>
          <a:xfrm>
            <a:off x="1234440" y="3831336"/>
            <a:ext cx="4587088" cy="822960"/>
          </a:xfrm>
          <a:prstGeom prst="rect">
            <a:avLst/>
          </a:prstGeom>
          <a:noFill/>
          <a:ln/>
        </p:spPr>
        <p:txBody>
          <a:bodyPr wrap="square" lIns="0" tIns="0" rIns="0" bIns="0" rtlCol="0" anchor="t"/>
          <a:lstStyle/>
          <a:p>
            <a:pPr marL="0" indent="0">
              <a:lnSpc>
                <a:spcPct val="110000"/>
              </a:lnSpc>
              <a:buNone/>
            </a:pPr>
            <a:r>
              <a:rPr lang="sv-SE" sz="1300" noProof="0" dirty="0">
                <a:solidFill>
                  <a:srgbClr val="241416"/>
                </a:solidFill>
                <a:latin typeface="Calibri" pitchFamily="34" charset="0"/>
                <a:ea typeface="Calibri" pitchFamily="34" charset="-122"/>
                <a:cs typeface="Calibri" pitchFamily="34" charset="-120"/>
              </a:rPr>
              <a:t>Får tillgång till låsta aktieanalyser direkt i Avanza-appen och på webben</a:t>
            </a:r>
            <a:endParaRPr lang="sv-SE" sz="1300" noProof="0" dirty="0"/>
          </a:p>
        </p:txBody>
      </p:sp>
      <p:sp>
        <p:nvSpPr>
          <p:cNvPr id="21" name="Shape 19"/>
          <p:cNvSpPr/>
          <p:nvPr/>
        </p:nvSpPr>
        <p:spPr>
          <a:xfrm>
            <a:off x="6370168" y="3886200"/>
            <a:ext cx="438912" cy="438912"/>
          </a:xfrm>
          <a:prstGeom prst="ellipse">
            <a:avLst/>
          </a:prstGeom>
          <a:solidFill>
            <a:srgbClr val="C8102E"/>
          </a:solidFill>
          <a:ln/>
        </p:spPr>
        <p:txBody>
          <a:bodyPr/>
          <a:lstStyle/>
          <a:p>
            <a:endParaRPr lang="sv-SE" noProof="0" dirty="0"/>
          </a:p>
        </p:txBody>
      </p:sp>
      <p:sp>
        <p:nvSpPr>
          <p:cNvPr id="22" name="Text 20"/>
          <p:cNvSpPr/>
          <p:nvPr/>
        </p:nvSpPr>
        <p:spPr>
          <a:xfrm>
            <a:off x="6370168" y="3886200"/>
            <a:ext cx="438912" cy="438912"/>
          </a:xfrm>
          <a:prstGeom prst="rect">
            <a:avLst/>
          </a:prstGeom>
          <a:noFill/>
          <a:ln/>
        </p:spPr>
        <p:txBody>
          <a:bodyPr wrap="square" lIns="0" tIns="0" rIns="0" bIns="0" rtlCol="0" anchor="ctr"/>
          <a:lstStyle/>
          <a:p>
            <a:pPr marL="0" indent="0" algn="ctr">
              <a:buNone/>
            </a:pPr>
            <a:r>
              <a:rPr lang="sv-SE" sz="1400" b="1" noProof="0" dirty="0">
                <a:solidFill>
                  <a:srgbClr val="FFFFFF"/>
                </a:solidFill>
                <a:latin typeface="Calibri" pitchFamily="34" charset="0"/>
                <a:ea typeface="Calibri" pitchFamily="34" charset="-122"/>
                <a:cs typeface="Calibri" pitchFamily="34" charset="-120"/>
              </a:rPr>
              <a:t>6</a:t>
            </a:r>
            <a:endParaRPr lang="sv-SE" sz="1400" noProof="0" dirty="0"/>
          </a:p>
        </p:txBody>
      </p:sp>
      <p:sp>
        <p:nvSpPr>
          <p:cNvPr id="23" name="Text 21"/>
          <p:cNvSpPr/>
          <p:nvPr/>
        </p:nvSpPr>
        <p:spPr>
          <a:xfrm>
            <a:off x="6964528" y="3831336"/>
            <a:ext cx="4587088" cy="822960"/>
          </a:xfrm>
          <a:prstGeom prst="rect">
            <a:avLst/>
          </a:prstGeom>
          <a:noFill/>
          <a:ln/>
        </p:spPr>
        <p:txBody>
          <a:bodyPr wrap="square" lIns="0" tIns="0" rIns="0" bIns="0" rtlCol="0" anchor="t"/>
          <a:lstStyle/>
          <a:p>
            <a:pPr marL="0" indent="0">
              <a:lnSpc>
                <a:spcPct val="110000"/>
              </a:lnSpc>
              <a:buNone/>
            </a:pPr>
            <a:r>
              <a:rPr lang="sv-SE" sz="1300" noProof="0" dirty="0">
                <a:solidFill>
                  <a:srgbClr val="241416"/>
                </a:solidFill>
                <a:latin typeface="Calibri" pitchFamily="34" charset="0"/>
                <a:ea typeface="Calibri" pitchFamily="34" charset="-122"/>
                <a:cs typeface="Calibri" pitchFamily="34" charset="-120"/>
              </a:rPr>
              <a:t>Pengarna dras automatiskt från Avanzakontot varje månad</a:t>
            </a:r>
            <a:endParaRPr lang="sv-SE" sz="1300" noProof="0" dirty="0"/>
          </a:p>
        </p:txBody>
      </p:sp>
      <p:sp>
        <p:nvSpPr>
          <p:cNvPr id="24" name="Shape 22"/>
          <p:cNvSpPr/>
          <p:nvPr/>
        </p:nvSpPr>
        <p:spPr>
          <a:xfrm>
            <a:off x="640080" y="5029200"/>
            <a:ext cx="10911535" cy="822960"/>
          </a:xfrm>
          <a:prstGeom prst="roundRect">
            <a:avLst>
              <a:gd name="adj" fmla="val 8889"/>
            </a:avLst>
          </a:prstGeom>
          <a:solidFill>
            <a:srgbClr val="49090B"/>
          </a:solidFill>
          <a:ln/>
        </p:spPr>
        <p:txBody>
          <a:bodyPr/>
          <a:lstStyle/>
          <a:p>
            <a:endParaRPr lang="sv-SE" noProof="0" dirty="0"/>
          </a:p>
        </p:txBody>
      </p:sp>
      <p:sp>
        <p:nvSpPr>
          <p:cNvPr id="25" name="Text 23"/>
          <p:cNvSpPr/>
          <p:nvPr/>
        </p:nvSpPr>
        <p:spPr>
          <a:xfrm>
            <a:off x="1005840" y="5029200"/>
            <a:ext cx="10180015" cy="822960"/>
          </a:xfrm>
          <a:prstGeom prst="rect">
            <a:avLst/>
          </a:prstGeom>
          <a:noFill/>
          <a:ln/>
        </p:spPr>
        <p:txBody>
          <a:bodyPr wrap="square" lIns="0" tIns="0" rIns="0" bIns="0" rtlCol="0" anchor="ctr"/>
          <a:lstStyle/>
          <a:p>
            <a:pPr marL="0" indent="0">
              <a:buNone/>
            </a:pPr>
            <a:r>
              <a:rPr lang="sv-SE" sz="1450" i="1" noProof="0" dirty="0">
                <a:solidFill>
                  <a:srgbClr val="FFFFFF"/>
                </a:solidFill>
                <a:latin typeface="Calibri" pitchFamily="34" charset="0"/>
                <a:ea typeface="Calibri" pitchFamily="34" charset="-122"/>
                <a:cs typeface="Calibri" pitchFamily="34" charset="-120"/>
              </a:rPr>
              <a:t>Upplevelsen för kunden: ett sömlöst samarbete mellan handelsplatsen (Avanza) och rådgivaren (Affärsvärlden). Läs aktieanalyserna direkt när du är på bolagets aktiesida och agera direkt.</a:t>
            </a:r>
            <a:endParaRPr lang="sv-SE" sz="1450" noProof="0" dirty="0"/>
          </a:p>
        </p:txBody>
      </p:sp>
      <p:sp>
        <p:nvSpPr>
          <p:cNvPr id="26" name="Text 24"/>
          <p:cNvSpPr/>
          <p:nvPr/>
        </p:nvSpPr>
        <p:spPr>
          <a:xfrm>
            <a:off x="640080" y="6400800"/>
            <a:ext cx="5486400" cy="320040"/>
          </a:xfrm>
          <a:prstGeom prst="rect">
            <a:avLst/>
          </a:prstGeom>
          <a:noFill/>
          <a:ln/>
        </p:spPr>
        <p:txBody>
          <a:bodyPr wrap="square" lIns="0" tIns="0" rIns="0" bIns="0" rtlCol="0" anchor="ctr"/>
          <a:lstStyle/>
          <a:p>
            <a:pPr marL="0" indent="0">
              <a:buNone/>
            </a:pPr>
            <a:r>
              <a:rPr lang="sv-SE" sz="900" noProof="0" dirty="0">
                <a:solidFill>
                  <a:srgbClr val="7A6A65"/>
                </a:solidFill>
                <a:latin typeface="Calibri" pitchFamily="34" charset="0"/>
                <a:ea typeface="Calibri" pitchFamily="34" charset="-122"/>
                <a:cs typeface="Calibri" pitchFamily="34" charset="-120"/>
              </a:rPr>
              <a:t>Affärsvärlden × Tulo</a:t>
            </a:r>
            <a:endParaRPr lang="sv-SE" sz="900" noProof="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3">
    <p:bg>
      <p:bgPr>
        <a:solidFill>
          <a:srgbClr val="F3E9E2"/>
        </a:solidFill>
        <a:effectLst/>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ellipse">
            <a:avLst/>
          </a:prstGeom>
          <a:solidFill>
            <a:srgbClr val="C8102E"/>
          </a:solidFill>
          <a:ln/>
        </p:spPr>
        <p:txBody>
          <a:bodyPr/>
          <a:lstStyle/>
          <a:p>
            <a:endParaRPr lang="sv-SE" noProof="0" dirty="0"/>
          </a:p>
        </p:txBody>
      </p:sp>
      <p:sp>
        <p:nvSpPr>
          <p:cNvPr id="3" name="Text 1"/>
          <p:cNvSpPr/>
          <p:nvPr/>
        </p:nvSpPr>
        <p:spPr>
          <a:xfrm>
            <a:off x="640080" y="502920"/>
            <a:ext cx="457200" cy="457200"/>
          </a:xfrm>
          <a:prstGeom prst="rect">
            <a:avLst/>
          </a:prstGeom>
          <a:noFill/>
          <a:ln/>
        </p:spPr>
        <p:txBody>
          <a:bodyPr wrap="square" lIns="0" tIns="0" rIns="0" bIns="0" rtlCol="0" anchor="ctr"/>
          <a:lstStyle/>
          <a:p>
            <a:pPr marL="0" indent="0" algn="ctr">
              <a:buNone/>
            </a:pPr>
            <a:r>
              <a:rPr lang="sv-SE" sz="1600" b="1" noProof="0" dirty="0">
                <a:solidFill>
                  <a:srgbClr val="FFFFFF"/>
                </a:solidFill>
                <a:latin typeface="Calibri" pitchFamily="34" charset="0"/>
                <a:ea typeface="Calibri" pitchFamily="34" charset="-122"/>
                <a:cs typeface="Calibri" pitchFamily="34" charset="-120"/>
              </a:rPr>
              <a:t>5</a:t>
            </a:r>
            <a:endParaRPr lang="sv-SE" sz="1600" noProof="0" dirty="0"/>
          </a:p>
        </p:txBody>
      </p:sp>
      <p:sp>
        <p:nvSpPr>
          <p:cNvPr id="4" name="Text 2"/>
          <p:cNvSpPr/>
          <p:nvPr/>
        </p:nvSpPr>
        <p:spPr>
          <a:xfrm>
            <a:off x="1234440" y="502920"/>
            <a:ext cx="7315200" cy="457200"/>
          </a:xfrm>
          <a:prstGeom prst="rect">
            <a:avLst/>
          </a:prstGeom>
          <a:noFill/>
          <a:ln/>
        </p:spPr>
        <p:txBody>
          <a:bodyPr wrap="square" lIns="0" tIns="0" rIns="0" bIns="0" rtlCol="0" anchor="ctr"/>
          <a:lstStyle/>
          <a:p>
            <a:pPr marL="0" indent="0">
              <a:buNone/>
            </a:pPr>
            <a:r>
              <a:rPr lang="sv-SE" sz="1200" b="1" kern="0" spc="120" noProof="0" dirty="0">
                <a:solidFill>
                  <a:srgbClr val="7A6A65"/>
                </a:solidFill>
                <a:latin typeface="Calibri" pitchFamily="34" charset="0"/>
                <a:ea typeface="Calibri" pitchFamily="34" charset="-122"/>
                <a:cs typeface="Calibri" pitchFamily="34" charset="-120"/>
              </a:rPr>
              <a:t>SPECIALLÖSNING</a:t>
            </a:r>
            <a:endParaRPr lang="sv-SE" sz="1200" noProof="0" dirty="0"/>
          </a:p>
        </p:txBody>
      </p:sp>
      <p:sp>
        <p:nvSpPr>
          <p:cNvPr id="5" name="Text 3"/>
          <p:cNvSpPr/>
          <p:nvPr/>
        </p:nvSpPr>
        <p:spPr>
          <a:xfrm>
            <a:off x="640080" y="1051560"/>
            <a:ext cx="10911535" cy="822960"/>
          </a:xfrm>
          <a:prstGeom prst="rect">
            <a:avLst/>
          </a:prstGeom>
          <a:noFill/>
          <a:ln/>
        </p:spPr>
        <p:txBody>
          <a:bodyPr wrap="square" lIns="0" tIns="0" rIns="0" bIns="0" rtlCol="0" anchor="ctr"/>
          <a:lstStyle/>
          <a:p>
            <a:pPr marL="0" indent="0">
              <a:buNone/>
            </a:pPr>
            <a:r>
              <a:rPr lang="sv-SE" sz="3200" b="1" noProof="0" dirty="0">
                <a:solidFill>
                  <a:srgbClr val="241416"/>
                </a:solidFill>
                <a:latin typeface="Cambria" pitchFamily="34" charset="0"/>
                <a:ea typeface="Cambria" pitchFamily="34" charset="-122"/>
                <a:cs typeface="Cambria" pitchFamily="34" charset="-120"/>
              </a:rPr>
              <a:t>Så ser det ut för kunden</a:t>
            </a:r>
            <a:endParaRPr lang="sv-SE" sz="3200" noProof="0" dirty="0"/>
          </a:p>
        </p:txBody>
      </p:sp>
      <p:sp>
        <p:nvSpPr>
          <p:cNvPr id="6" name="Shape 4"/>
          <p:cNvSpPr/>
          <p:nvPr/>
        </p:nvSpPr>
        <p:spPr>
          <a:xfrm>
            <a:off x="585216" y="1911096"/>
            <a:ext cx="2027350" cy="3858768"/>
          </a:xfrm>
          <a:prstGeom prst="roundRect">
            <a:avLst>
              <a:gd name="adj" fmla="val 2706"/>
            </a:avLst>
          </a:prstGeom>
          <a:solidFill>
            <a:srgbClr val="FFFFFF"/>
          </a:solidFill>
          <a:ln w="12700">
            <a:solidFill>
              <a:srgbClr val="E4D9D2"/>
            </a:solidFill>
            <a:prstDash val="solid"/>
          </a:ln>
        </p:spPr>
        <p:txBody>
          <a:bodyPr/>
          <a:lstStyle/>
          <a:p>
            <a:endParaRPr lang="sv-SE" noProof="0" dirty="0"/>
          </a:p>
        </p:txBody>
      </p:sp>
      <p:pic>
        <p:nvPicPr>
          <p:cNvPr id="7" name="Image 0" descr="assets/avanza_order_screen.jpg"/>
          <p:cNvPicPr>
            <a:picLocks noChangeAspect="1"/>
          </p:cNvPicPr>
          <p:nvPr/>
        </p:nvPicPr>
        <p:blipFill>
          <a:blip r:embed="rId3"/>
          <a:stretch>
            <a:fillRect/>
          </a:stretch>
        </p:blipFill>
        <p:spPr>
          <a:xfrm>
            <a:off x="640080" y="1965960"/>
            <a:ext cx="1917622" cy="3749040"/>
          </a:xfrm>
          <a:prstGeom prst="rect">
            <a:avLst/>
          </a:prstGeom>
        </p:spPr>
      </p:pic>
      <p:sp>
        <p:nvSpPr>
          <p:cNvPr id="8" name="Text 5"/>
          <p:cNvSpPr/>
          <p:nvPr/>
        </p:nvSpPr>
        <p:spPr>
          <a:xfrm>
            <a:off x="640080" y="5852160"/>
            <a:ext cx="1917622" cy="365760"/>
          </a:xfrm>
          <a:prstGeom prst="rect">
            <a:avLst/>
          </a:prstGeom>
          <a:noFill/>
          <a:ln/>
        </p:spPr>
        <p:txBody>
          <a:bodyPr wrap="square" lIns="0" tIns="0" rIns="0" bIns="0" rtlCol="0" anchor="ctr"/>
          <a:lstStyle/>
          <a:p>
            <a:pPr marL="0" indent="0" algn="ctr">
              <a:buNone/>
            </a:pPr>
            <a:r>
              <a:rPr lang="sv-SE" sz="1250" b="1" noProof="0" dirty="0">
                <a:solidFill>
                  <a:srgbClr val="241416"/>
                </a:solidFill>
                <a:latin typeface="Calibri" pitchFamily="34" charset="0"/>
                <a:ea typeface="Calibri" pitchFamily="34" charset="-122"/>
                <a:cs typeface="Calibri" pitchFamily="34" charset="-120"/>
              </a:rPr>
              <a:t>Beställning i Avanza-appen</a:t>
            </a:r>
            <a:endParaRPr lang="sv-SE" sz="1250" noProof="0" dirty="0"/>
          </a:p>
        </p:txBody>
      </p:sp>
      <p:sp>
        <p:nvSpPr>
          <p:cNvPr id="9" name="Shape 6"/>
          <p:cNvSpPr/>
          <p:nvPr/>
        </p:nvSpPr>
        <p:spPr>
          <a:xfrm>
            <a:off x="3106342" y="1911096"/>
            <a:ext cx="8445273" cy="3858768"/>
          </a:xfrm>
          <a:prstGeom prst="roundRect">
            <a:avLst>
              <a:gd name="adj" fmla="val 2370"/>
            </a:avLst>
          </a:prstGeom>
          <a:solidFill>
            <a:srgbClr val="FFFFFF"/>
          </a:solidFill>
          <a:ln/>
          <a:effectLst>
            <a:outerShdw blurRad="101600" dist="38100" dir="5400000" algn="bl" rotWithShape="0">
              <a:srgbClr val="3A2A26">
                <a:alpha val="14000"/>
              </a:srgbClr>
            </a:outerShdw>
          </a:effectLst>
        </p:spPr>
        <p:txBody>
          <a:bodyPr/>
          <a:lstStyle/>
          <a:p>
            <a:endParaRPr lang="sv-SE" noProof="0" dirty="0"/>
          </a:p>
        </p:txBody>
      </p:sp>
      <p:sp>
        <p:nvSpPr>
          <p:cNvPr id="10" name="Text 7"/>
          <p:cNvSpPr/>
          <p:nvPr/>
        </p:nvSpPr>
        <p:spPr>
          <a:xfrm>
            <a:off x="3563542" y="2240280"/>
            <a:ext cx="7530873" cy="365760"/>
          </a:xfrm>
          <a:prstGeom prst="rect">
            <a:avLst/>
          </a:prstGeom>
          <a:noFill/>
          <a:ln/>
        </p:spPr>
        <p:txBody>
          <a:bodyPr wrap="square" lIns="0" tIns="0" rIns="0" bIns="0" rtlCol="0" anchor="ctr"/>
          <a:lstStyle/>
          <a:p>
            <a:pPr marL="0" indent="0">
              <a:buNone/>
            </a:pPr>
            <a:r>
              <a:rPr lang="sv-SE" sz="1200" b="1" kern="0" spc="120" noProof="0" dirty="0">
                <a:solidFill>
                  <a:srgbClr val="C8102E"/>
                </a:solidFill>
                <a:latin typeface="Calibri" pitchFamily="34" charset="0"/>
                <a:ea typeface="Calibri" pitchFamily="34" charset="-122"/>
                <a:cs typeface="Calibri" pitchFamily="34" charset="-120"/>
              </a:rPr>
              <a:t>RESULTATET</a:t>
            </a:r>
            <a:endParaRPr lang="sv-SE" sz="1200" noProof="0" dirty="0"/>
          </a:p>
        </p:txBody>
      </p:sp>
      <p:sp>
        <p:nvSpPr>
          <p:cNvPr id="11" name="Text 8"/>
          <p:cNvSpPr/>
          <p:nvPr/>
        </p:nvSpPr>
        <p:spPr>
          <a:xfrm>
            <a:off x="3563542" y="2743200"/>
            <a:ext cx="7530873" cy="1737360"/>
          </a:xfrm>
          <a:prstGeom prst="rect">
            <a:avLst/>
          </a:prstGeom>
          <a:noFill/>
          <a:ln/>
        </p:spPr>
        <p:txBody>
          <a:bodyPr wrap="square" lIns="0" tIns="0" rIns="0" bIns="0" rtlCol="0" anchor="ctr"/>
          <a:lstStyle/>
          <a:p>
            <a:pPr marL="0" indent="0">
              <a:lnSpc>
                <a:spcPct val="130000"/>
              </a:lnSpc>
              <a:buNone/>
            </a:pPr>
            <a:r>
              <a:rPr lang="sv-SE" sz="1550" noProof="0" dirty="0">
                <a:solidFill>
                  <a:srgbClr val="241416"/>
                </a:solidFill>
                <a:latin typeface="Calibri" pitchFamily="34" charset="0"/>
                <a:ea typeface="Calibri" pitchFamily="34" charset="-122"/>
                <a:cs typeface="Calibri" pitchFamily="34" charset="-120"/>
              </a:rPr>
              <a:t>Kunden kan läsa Affärsvärldens aktieanalyser – annars låst material – direkt i Avanzas app. Pengarna dras automatiskt från Avanzakontot varje månad men de har full tillgång till Affärsvärldens sajt och "mitt konto".</a:t>
            </a:r>
            <a:endParaRPr lang="sv-SE" sz="1550" noProof="0" dirty="0"/>
          </a:p>
        </p:txBody>
      </p:sp>
      <p:sp>
        <p:nvSpPr>
          <p:cNvPr id="12" name="Text 9"/>
          <p:cNvSpPr/>
          <p:nvPr/>
        </p:nvSpPr>
        <p:spPr>
          <a:xfrm>
            <a:off x="3563542" y="4754880"/>
            <a:ext cx="7530873" cy="1005840"/>
          </a:xfrm>
          <a:prstGeom prst="rect">
            <a:avLst/>
          </a:prstGeom>
          <a:noFill/>
          <a:ln/>
        </p:spPr>
        <p:txBody>
          <a:bodyPr wrap="square" lIns="0" tIns="0" rIns="0" bIns="0" rtlCol="0" anchor="ctr"/>
          <a:lstStyle/>
          <a:p>
            <a:pPr marL="0" indent="0">
              <a:lnSpc>
                <a:spcPct val="125000"/>
              </a:lnSpc>
              <a:buNone/>
            </a:pPr>
            <a:r>
              <a:rPr lang="sv-SE" sz="1300" i="1" noProof="0" dirty="0">
                <a:solidFill>
                  <a:srgbClr val="7A6A65"/>
                </a:solidFill>
                <a:latin typeface="Calibri" pitchFamily="34" charset="0"/>
                <a:ea typeface="Calibri" pitchFamily="34" charset="-122"/>
                <a:cs typeface="Calibri" pitchFamily="34" charset="-120"/>
              </a:rPr>
              <a:t>Ett par moment är inte helt smärtfria för vår kundtjänst internt – men för kunden fungerar det väldigt smidigt.</a:t>
            </a:r>
            <a:endParaRPr lang="sv-SE" sz="1300" noProof="0" dirty="0"/>
          </a:p>
        </p:txBody>
      </p:sp>
      <p:sp>
        <p:nvSpPr>
          <p:cNvPr id="13" name="Text 10"/>
          <p:cNvSpPr/>
          <p:nvPr/>
        </p:nvSpPr>
        <p:spPr>
          <a:xfrm>
            <a:off x="640080" y="6400800"/>
            <a:ext cx="5486400" cy="320040"/>
          </a:xfrm>
          <a:prstGeom prst="rect">
            <a:avLst/>
          </a:prstGeom>
          <a:noFill/>
          <a:ln/>
        </p:spPr>
        <p:txBody>
          <a:bodyPr wrap="square" lIns="0" tIns="0" rIns="0" bIns="0" rtlCol="0" anchor="ctr"/>
          <a:lstStyle/>
          <a:p>
            <a:pPr marL="0" indent="0">
              <a:buNone/>
            </a:pPr>
            <a:r>
              <a:rPr lang="sv-SE" sz="900" noProof="0" dirty="0">
                <a:solidFill>
                  <a:srgbClr val="7A6A65"/>
                </a:solidFill>
                <a:latin typeface="Calibri" pitchFamily="34" charset="0"/>
                <a:ea typeface="Calibri" pitchFamily="34" charset="-122"/>
                <a:cs typeface="Calibri" pitchFamily="34" charset="-120"/>
              </a:rPr>
              <a:t>Affärsvärlden × Tulo</a:t>
            </a:r>
            <a:endParaRPr lang="sv-SE" sz="900" noProof="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4">
    <p:bg>
      <p:bgPr>
        <a:solidFill>
          <a:srgbClr val="49090B"/>
        </a:solidFill>
        <a:effectLst/>
      </p:bgPr>
    </p:bg>
    <p:spTree>
      <p:nvGrpSpPr>
        <p:cNvPr id="1" name=""/>
        <p:cNvGrpSpPr/>
        <p:nvPr/>
      </p:nvGrpSpPr>
      <p:grpSpPr>
        <a:xfrm>
          <a:off x="0" y="0"/>
          <a:ext cx="0" cy="0"/>
          <a:chOff x="0" y="0"/>
          <a:chExt cx="0" cy="0"/>
        </a:xfrm>
      </p:grpSpPr>
      <p:sp>
        <p:nvSpPr>
          <p:cNvPr id="2" name="Shape 0"/>
          <p:cNvSpPr/>
          <p:nvPr/>
        </p:nvSpPr>
        <p:spPr>
          <a:xfrm>
            <a:off x="-2377440" y="-2011680"/>
            <a:ext cx="5943600" cy="5943600"/>
          </a:xfrm>
          <a:prstGeom prst="ellipse">
            <a:avLst/>
          </a:prstGeom>
          <a:solidFill>
            <a:srgbClr val="C8102E"/>
          </a:solidFill>
          <a:ln/>
        </p:spPr>
        <p:txBody>
          <a:bodyPr/>
          <a:lstStyle/>
          <a:p>
            <a:endParaRPr lang="sv-SE" noProof="0" dirty="0"/>
          </a:p>
        </p:txBody>
      </p:sp>
      <p:sp>
        <p:nvSpPr>
          <p:cNvPr id="3" name="Text 1"/>
          <p:cNvSpPr/>
          <p:nvPr/>
        </p:nvSpPr>
        <p:spPr>
          <a:xfrm>
            <a:off x="640080" y="2286000"/>
            <a:ext cx="10911535" cy="1188720"/>
          </a:xfrm>
          <a:prstGeom prst="rect">
            <a:avLst/>
          </a:prstGeom>
          <a:noFill/>
          <a:ln/>
        </p:spPr>
        <p:txBody>
          <a:bodyPr wrap="square" lIns="0" tIns="0" rIns="0" bIns="0" rtlCol="0" anchor="ctr"/>
          <a:lstStyle/>
          <a:p>
            <a:pPr marL="0" indent="0">
              <a:buNone/>
            </a:pPr>
            <a:r>
              <a:rPr lang="sv-SE" sz="5400" b="1" noProof="0" dirty="0">
                <a:solidFill>
                  <a:srgbClr val="FFFFFF"/>
                </a:solidFill>
                <a:latin typeface="Cambria" pitchFamily="34" charset="0"/>
                <a:ea typeface="Cambria" pitchFamily="34" charset="-122"/>
                <a:cs typeface="Cambria" pitchFamily="34" charset="-120"/>
              </a:rPr>
              <a:t>Tack!</a:t>
            </a:r>
            <a:endParaRPr lang="sv-SE" sz="5400" noProof="0" dirty="0"/>
          </a:p>
        </p:txBody>
      </p:sp>
      <p:sp>
        <p:nvSpPr>
          <p:cNvPr id="4" name="Text 2"/>
          <p:cNvSpPr/>
          <p:nvPr/>
        </p:nvSpPr>
        <p:spPr>
          <a:xfrm>
            <a:off x="640080" y="3429000"/>
            <a:ext cx="10911535" cy="548640"/>
          </a:xfrm>
          <a:prstGeom prst="rect">
            <a:avLst/>
          </a:prstGeom>
          <a:noFill/>
          <a:ln/>
        </p:spPr>
        <p:txBody>
          <a:bodyPr wrap="square" lIns="0" tIns="0" rIns="0" bIns="0" rtlCol="0" anchor="ctr"/>
          <a:lstStyle/>
          <a:p>
            <a:pPr marL="0" indent="0">
              <a:buNone/>
            </a:pPr>
            <a:r>
              <a:rPr lang="sv-SE" sz="1700" noProof="0" dirty="0">
                <a:solidFill>
                  <a:srgbClr val="E4D9D2"/>
                </a:solidFill>
                <a:latin typeface="Calibri" pitchFamily="34" charset="0"/>
                <a:ea typeface="Calibri" pitchFamily="34" charset="-122"/>
                <a:cs typeface="Calibri" pitchFamily="34" charset="-120"/>
              </a:rPr>
              <a:t>Frågor? Hör gärna av dig.</a:t>
            </a:r>
            <a:endParaRPr lang="sv-SE" sz="1700" noProof="0" dirty="0"/>
          </a:p>
        </p:txBody>
      </p:sp>
      <p:sp>
        <p:nvSpPr>
          <p:cNvPr id="5" name="Shape 3"/>
          <p:cNvSpPr/>
          <p:nvPr/>
        </p:nvSpPr>
        <p:spPr>
          <a:xfrm>
            <a:off x="640080" y="4572000"/>
            <a:ext cx="2011680" cy="0"/>
          </a:xfrm>
          <a:prstGeom prst="line">
            <a:avLst/>
          </a:prstGeom>
          <a:noFill/>
          <a:ln w="31750">
            <a:solidFill>
              <a:srgbClr val="C8102E"/>
            </a:solidFill>
            <a:prstDash val="solid"/>
          </a:ln>
        </p:spPr>
        <p:txBody>
          <a:bodyPr/>
          <a:lstStyle/>
          <a:p>
            <a:endParaRPr lang="sv-SE" noProof="0" dirty="0"/>
          </a:p>
        </p:txBody>
      </p:sp>
      <p:sp>
        <p:nvSpPr>
          <p:cNvPr id="6" name="Text 4"/>
          <p:cNvSpPr/>
          <p:nvPr/>
        </p:nvSpPr>
        <p:spPr>
          <a:xfrm>
            <a:off x="640080" y="4709160"/>
            <a:ext cx="7315200" cy="411480"/>
          </a:xfrm>
          <a:prstGeom prst="rect">
            <a:avLst/>
          </a:prstGeom>
          <a:noFill/>
          <a:ln/>
        </p:spPr>
        <p:txBody>
          <a:bodyPr wrap="square" lIns="0" tIns="0" rIns="0" bIns="0" rtlCol="0" anchor="ctr"/>
          <a:lstStyle/>
          <a:p>
            <a:pPr marL="0" indent="0">
              <a:buNone/>
            </a:pPr>
            <a:r>
              <a:rPr lang="sv-SE" sz="1700" b="1" noProof="0" dirty="0">
                <a:solidFill>
                  <a:srgbClr val="FFFFFF"/>
                </a:solidFill>
                <a:latin typeface="Calibri" pitchFamily="34" charset="0"/>
                <a:ea typeface="Calibri" pitchFamily="34" charset="-122"/>
                <a:cs typeface="Calibri" pitchFamily="34" charset="-120"/>
              </a:rPr>
              <a:t>Johanna Olergård</a:t>
            </a:r>
            <a:endParaRPr lang="sv-SE" sz="1700" noProof="0" dirty="0"/>
          </a:p>
        </p:txBody>
      </p:sp>
      <p:sp>
        <p:nvSpPr>
          <p:cNvPr id="7" name="Text 5"/>
          <p:cNvSpPr/>
          <p:nvPr/>
        </p:nvSpPr>
        <p:spPr>
          <a:xfrm>
            <a:off x="640080" y="5120640"/>
            <a:ext cx="7315200" cy="365760"/>
          </a:xfrm>
          <a:prstGeom prst="rect">
            <a:avLst/>
          </a:prstGeom>
          <a:noFill/>
          <a:ln/>
        </p:spPr>
        <p:txBody>
          <a:bodyPr wrap="square" lIns="0" tIns="0" rIns="0" bIns="0" rtlCol="0" anchor="ctr"/>
          <a:lstStyle/>
          <a:p>
            <a:pPr marL="0" indent="0">
              <a:buNone/>
            </a:pPr>
            <a:r>
              <a:rPr lang="sv-SE" sz="1300" noProof="0" dirty="0">
                <a:solidFill>
                  <a:srgbClr val="E4D9D2"/>
                </a:solidFill>
                <a:latin typeface="Calibri" pitchFamily="34" charset="0"/>
                <a:ea typeface="Calibri" pitchFamily="34" charset="-122"/>
                <a:cs typeface="Calibri" pitchFamily="34" charset="-120"/>
              </a:rPr>
              <a:t>Marknadsansvarig &amp; Kundtjänstchef, Affärsvärlden</a:t>
            </a:r>
            <a:endParaRPr lang="sv-SE" sz="1300" noProof="0" dirty="0"/>
          </a:p>
        </p:txBody>
      </p:sp>
      <p:sp>
        <p:nvSpPr>
          <p:cNvPr id="8" name="Text 6"/>
          <p:cNvSpPr/>
          <p:nvPr/>
        </p:nvSpPr>
        <p:spPr>
          <a:xfrm>
            <a:off x="640080" y="5468112"/>
            <a:ext cx="7315200" cy="365760"/>
          </a:xfrm>
          <a:prstGeom prst="rect">
            <a:avLst/>
          </a:prstGeom>
          <a:noFill/>
          <a:ln/>
        </p:spPr>
        <p:txBody>
          <a:bodyPr wrap="square" lIns="0" tIns="0" rIns="0" bIns="0" rtlCol="0" anchor="ctr"/>
          <a:lstStyle/>
          <a:p>
            <a:pPr marL="0" indent="0">
              <a:buNone/>
            </a:pPr>
            <a:r>
              <a:rPr lang="sv-SE" sz="1300" noProof="0" dirty="0">
                <a:solidFill>
                  <a:srgbClr val="F0B8C2"/>
                </a:solidFill>
                <a:latin typeface="Calibri" pitchFamily="34" charset="0"/>
                <a:ea typeface="Calibri" pitchFamily="34" charset="-122"/>
                <a:cs typeface="Calibri" pitchFamily="34" charset="-120"/>
              </a:rPr>
              <a:t>johanna.olergard@afv.se</a:t>
            </a:r>
            <a:endParaRPr lang="sv-SE" sz="1300" noProof="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d95ab17-876f-457b-be77-e6aad0ce4681">
      <Terms xmlns="http://schemas.microsoft.com/office/infopath/2007/PartnerControls"/>
    </lcf76f155ced4ddcb4097134ff3c332f>
    <TaxCatchAll xmlns="b0289718-65bb-4484-88de-b34ec84c2f8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1A74772B3E424A48B0B3C2797490A3FF" ma:contentTypeVersion="16" ma:contentTypeDescription="Skapa ett nytt dokument." ma:contentTypeScope="" ma:versionID="e2d683e1ae9956ff3c7b761eec391ca4">
  <xsd:schema xmlns:xsd="http://www.w3.org/2001/XMLSchema" xmlns:xs="http://www.w3.org/2001/XMLSchema" xmlns:p="http://schemas.microsoft.com/office/2006/metadata/properties" xmlns:ns2="ed95ab17-876f-457b-be77-e6aad0ce4681" xmlns:ns3="b0289718-65bb-4484-88de-b34ec84c2f8d" targetNamespace="http://schemas.microsoft.com/office/2006/metadata/properties" ma:root="true" ma:fieldsID="23b6c710a65a3ec1d6058e9fdd79ba40" ns2:_="" ns3:_="">
    <xsd:import namespace="ed95ab17-876f-457b-be77-e6aad0ce4681"/>
    <xsd:import namespace="b0289718-65bb-4484-88de-b34ec84c2f8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95ab17-876f-457b-be77-e6aad0ce46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4100fe55-76ab-475c-89bb-ebd3d584e318"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0289718-65bb-4484-88de-b34ec84c2f8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7bd71e8-7d4d-4379-b751-aff7fc2b68a0}" ma:internalName="TaxCatchAll" ma:showField="CatchAllData" ma:web="b0289718-65bb-4484-88de-b34ec84c2f8d">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C4D0EA4-AD93-43AE-902E-2F2E3C44420C}">
  <ds:schemaRefs>
    <ds:schemaRef ds:uri="http://schemas.microsoft.com/office/2006/metadata/properties"/>
    <ds:schemaRef ds:uri="http://schemas.microsoft.com/office/infopath/2007/PartnerControls"/>
    <ds:schemaRef ds:uri="ed95ab17-876f-457b-be77-e6aad0ce4681"/>
    <ds:schemaRef ds:uri="b0289718-65bb-4484-88de-b34ec84c2f8d"/>
  </ds:schemaRefs>
</ds:datastoreItem>
</file>

<file path=customXml/itemProps2.xml><?xml version="1.0" encoding="utf-8"?>
<ds:datastoreItem xmlns:ds="http://schemas.openxmlformats.org/officeDocument/2006/customXml" ds:itemID="{F625424E-2862-4BC0-84D8-8AAE264A7F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d95ab17-876f-457b-be77-e6aad0ce4681"/>
    <ds:schemaRef ds:uri="b0289718-65bb-4484-88de-b34ec84c2f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EEECABF-1429-4ED6-B245-521637C2E62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167</TotalTime>
  <Words>1513</Words>
  <Application>Microsoft Office PowerPoint</Application>
  <PresentationFormat>Bredbild</PresentationFormat>
  <Paragraphs>165</Paragraphs>
  <Slides>12</Slides>
  <Notes>12</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12</vt:i4>
      </vt:variant>
    </vt:vector>
  </HeadingPairs>
  <TitlesOfParts>
    <vt:vector size="16" baseType="lpstr">
      <vt:lpstr>Arial</vt:lpstr>
      <vt:lpstr>Calibri</vt:lpstr>
      <vt:lpstr>Cambria</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Affärsvärlden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Affärsvärlden &amp; Tulo</dc:title>
  <dc:subject>PptxGenJS Presentation</dc:subject>
  <dc:creator>Johanna Olergård</dc:creator>
  <cp:lastModifiedBy>Johanna Olergård</cp:lastModifiedBy>
  <cp:revision>10</cp:revision>
  <dcterms:created xsi:type="dcterms:W3CDTF">2026-09-08T09:06:09Z</dcterms:created>
  <dcterms:modified xsi:type="dcterms:W3CDTF">2026-09-17T08:10:12Z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0x0101001A74772B3E424A48B0B3C2797490A3FF</vt:lpwstr>
  </property>
  <property fmtid="{D5CDD505-2E9C-101B-9397-08002B2CF9AE}" pid="3" name="MediaServiceImageTags">
    <vt:lpwstr/>
  </property>
</Properties>
</file>