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31" r:id="rId2"/>
    <p:sldId id="332"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276" r:id="rId2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5"/>
  </p:normalViewPr>
  <p:slideViewPr>
    <p:cSldViewPr snapToGrid="0">
      <p:cViewPr varScale="1">
        <p:scale>
          <a:sx n="110" d="100"/>
          <a:sy n="110" d="100"/>
        </p:scale>
        <p:origin x="6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B83C7-CC11-4A46-9440-4DEB320BE985}" type="datetimeFigureOut">
              <a:rPr lang="sv-SE" smtClean="0"/>
              <a:t>2026-04-17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82B97-19E6-884A-9C33-3800CBA5B641}" type="slidenum">
              <a:rPr lang="sv-SE" smtClean="0"/>
              <a:t>‹#›</a:t>
            </a:fld>
            <a:endParaRPr lang="sv-SE"/>
          </a:p>
        </p:txBody>
      </p:sp>
    </p:spTree>
    <p:extLst>
      <p:ext uri="{BB962C8B-B14F-4D97-AF65-F5344CB8AC3E}">
        <p14:creationId xmlns:p14="http://schemas.microsoft.com/office/powerpoint/2010/main" val="820935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970519bf12_2_6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g3970519bf12_2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970519bf12_2_7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sv">
                <a:solidFill>
                  <a:schemeClr val="dk1"/>
                </a:solidFill>
              </a:rPr>
              <a:t>Mitt namn är Alva Bergland och jag är här idag tillsammans med Evelina Maltesson. Vi sitter båda i Next Gen Board.</a:t>
            </a:r>
            <a:endParaRPr>
              <a:solidFill>
                <a:schemeClr val="dk1"/>
              </a:solidFill>
            </a:endParaRPr>
          </a:p>
          <a:p>
            <a:pPr marL="0" lvl="0" indent="0" algn="l" rtl="0">
              <a:lnSpc>
                <a:spcPct val="115000"/>
              </a:lnSpc>
              <a:spcBef>
                <a:spcPts val="1200"/>
              </a:spcBef>
              <a:spcAft>
                <a:spcPts val="0"/>
              </a:spcAft>
              <a:buNone/>
            </a:pPr>
            <a:r>
              <a:rPr lang="sv">
                <a:solidFill>
                  <a:schemeClr val="dk1"/>
                </a:solidFill>
              </a:rPr>
              <a:t>På uppdrag av Sveriges Tidskrifter håller vi på attt ta fram en rapport om hur hur tidskrifter kan nå en yngre målgrupp – och hur framtidens tidskrifter kan komma att se ut. I dag kommer vi att dela med oss av några av våra viktigaste insikter hittills. </a:t>
            </a:r>
            <a:endParaRPr>
              <a:solidFill>
                <a:schemeClr val="dk1"/>
              </a:solidFill>
            </a:endParaRPr>
          </a:p>
          <a:p>
            <a:pPr marL="0" lvl="0" indent="0" algn="l" rtl="0">
              <a:lnSpc>
                <a:spcPct val="115000"/>
              </a:lnSpc>
              <a:spcBef>
                <a:spcPts val="1200"/>
              </a:spcBef>
              <a:spcAft>
                <a:spcPts val="0"/>
              </a:spcAft>
              <a:buNone/>
            </a:pPr>
            <a:r>
              <a:rPr lang="sv">
                <a:solidFill>
                  <a:schemeClr val="dk1"/>
                </a:solidFill>
              </a:rPr>
              <a:t>Hela rapporten presenteras den 23 juni i Almedalen, och vi kommer även att ha en förhandsvisning i form av en digifrukost för Sveriges Tidskrifters medlemmar den 19 juni.</a:t>
            </a:r>
            <a:endParaRPr>
              <a:solidFill>
                <a:schemeClr val="dk1"/>
              </a:solidFill>
            </a:endParaRPr>
          </a:p>
          <a:p>
            <a:pPr marL="0" lvl="0" indent="0" algn="l" rtl="0">
              <a:lnSpc>
                <a:spcPct val="115000"/>
              </a:lnSpc>
              <a:spcBef>
                <a:spcPts val="1200"/>
              </a:spcBef>
              <a:spcAft>
                <a:spcPts val="0"/>
              </a:spcAft>
              <a:buNone/>
            </a:pPr>
            <a:r>
              <a:rPr lang="sv">
                <a:solidFill>
                  <a:schemeClr val="dk1"/>
                </a:solidFill>
              </a:rPr>
              <a:t>I arbetet med rapporten har vi intervjuat branschrepresentanter och forskare. Vi har också undersökt ungas inställning till tidskrifter och deras önskemål kring innehåll. Som en del av detta har Novus - på uppdrag av Sveriges Tidskrifter - genomfört en undersökning för att fördjupa förståelsen för hur unga tar del av – och vill ta del av – tidskriftsinnehåll. Drygt 1 000 personer i åldern 15–25 år har deltagit. Undersökningen har gjorts via webbenkäter i Novus slumpmässigt rekryterade Sverigepanel, för att säkerställa representativa svar.</a:t>
            </a:r>
            <a:endParaRPr>
              <a:solidFill>
                <a:schemeClr val="dk1"/>
              </a:solidFill>
            </a:endParaRPr>
          </a:p>
          <a:p>
            <a:pPr marL="0" lvl="0" indent="0" algn="l" rtl="0">
              <a:lnSpc>
                <a:spcPct val="115000"/>
              </a:lnSpc>
              <a:spcBef>
                <a:spcPts val="1200"/>
              </a:spcBef>
              <a:spcAft>
                <a:spcPts val="0"/>
              </a:spcAft>
              <a:buNone/>
            </a:pPr>
            <a:r>
              <a:rPr lang="sv">
                <a:solidFill>
                  <a:schemeClr val="dk1"/>
                </a:solidFill>
              </a:rPr>
              <a:t>Vi har utgått från tre centrala frågeställningar:</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sv">
                <a:solidFill>
                  <a:schemeClr val="dk1"/>
                </a:solidFill>
              </a:rPr>
              <a:t>Hur bör tidskriftsförlag agera och utvecklas för att nå yngre läsare?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sv">
                <a:solidFill>
                  <a:schemeClr val="dk1"/>
                </a:solidFill>
              </a:rPr>
              <a:t>Vilka styrkor och svagheter har dagens tidskriftsförlag i relation till den yngre målgruppen?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sv">
                <a:solidFill>
                  <a:schemeClr val="dk1"/>
                </a:solidFill>
              </a:rPr>
              <a:t>Hur ser unga på tidskrifter och journalistik i dag?</a:t>
            </a:r>
            <a:endParaRPr>
              <a:solidFill>
                <a:schemeClr val="dk1"/>
              </a:solidFill>
            </a:endParaRPr>
          </a:p>
          <a:p>
            <a:pPr marL="0" lvl="0" indent="0" algn="l" rtl="0">
              <a:lnSpc>
                <a:spcPct val="115000"/>
              </a:lnSpc>
              <a:spcBef>
                <a:spcPts val="1200"/>
              </a:spcBef>
              <a:spcAft>
                <a:spcPts val="0"/>
              </a:spcAft>
              <a:buNone/>
            </a:pPr>
            <a:endParaRPr>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p>
        </p:txBody>
      </p:sp>
      <p:sp>
        <p:nvSpPr>
          <p:cNvPr id="126" name="Google Shape;126;g3970519bf12_2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970519bf12_0_4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sv">
                <a:solidFill>
                  <a:schemeClr val="dk1"/>
                </a:solidFill>
              </a:rPr>
              <a:t>Mitt namn är Alva Bergland och jag är här idag tillsammans med Evelina Maltesson. Vi sitter båda i Next Gen Board.</a:t>
            </a:r>
            <a:endParaRPr>
              <a:solidFill>
                <a:schemeClr val="dk1"/>
              </a:solidFill>
            </a:endParaRPr>
          </a:p>
          <a:p>
            <a:pPr marL="0" lvl="0" indent="0" algn="l" rtl="0">
              <a:lnSpc>
                <a:spcPct val="115000"/>
              </a:lnSpc>
              <a:spcBef>
                <a:spcPts val="1200"/>
              </a:spcBef>
              <a:spcAft>
                <a:spcPts val="0"/>
              </a:spcAft>
              <a:buNone/>
            </a:pPr>
            <a:r>
              <a:rPr lang="sv">
                <a:solidFill>
                  <a:schemeClr val="dk1"/>
                </a:solidFill>
              </a:rPr>
              <a:t>På uppdrag av Sveriges Tidskrifter håller vi på attt ta fram en rapport om hur hur tidskrifter kan nå en yngre målgrupp – och hur framtidens tidskrifter kan komma att se ut. </a:t>
            </a:r>
            <a:endParaRPr>
              <a:solidFill>
                <a:schemeClr val="dk1"/>
              </a:solidFill>
            </a:endParaRPr>
          </a:p>
          <a:p>
            <a:pPr marL="0" lvl="0" indent="0" algn="l" rtl="0">
              <a:lnSpc>
                <a:spcPct val="115000"/>
              </a:lnSpc>
              <a:spcBef>
                <a:spcPts val="1200"/>
              </a:spcBef>
              <a:spcAft>
                <a:spcPts val="0"/>
              </a:spcAft>
              <a:buNone/>
            </a:pPr>
            <a:r>
              <a:rPr lang="sv">
                <a:solidFill>
                  <a:schemeClr val="dk1"/>
                </a:solidFill>
              </a:rPr>
              <a:t>I dag kommer vi att dela med oss av några av våra insikter så här långt. </a:t>
            </a:r>
            <a:endParaRPr>
              <a:solidFill>
                <a:schemeClr val="dk1"/>
              </a:solidFill>
            </a:endParaRPr>
          </a:p>
          <a:p>
            <a:pPr marL="0" lvl="0" indent="0" algn="l" rtl="0">
              <a:lnSpc>
                <a:spcPct val="115000"/>
              </a:lnSpc>
              <a:spcBef>
                <a:spcPts val="1200"/>
              </a:spcBef>
              <a:spcAft>
                <a:spcPts val="0"/>
              </a:spcAft>
              <a:buNone/>
            </a:pPr>
            <a:r>
              <a:rPr lang="sv">
                <a:solidFill>
                  <a:schemeClr val="dk1"/>
                </a:solidFill>
              </a:rPr>
              <a:t>Hela rapporten presenteras den 23 juni i Almedalen, och vi kommer även att ha en förhandsvisning i form av en digifrukost för Sveriges Tidskrifters medlemmar den 19 juni.</a:t>
            </a:r>
            <a:endParaRPr>
              <a:solidFill>
                <a:schemeClr val="dk1"/>
              </a:solidFill>
            </a:endParaRPr>
          </a:p>
          <a:p>
            <a:pPr marL="0" lvl="0" indent="0" algn="l" rtl="0">
              <a:lnSpc>
                <a:spcPct val="115000"/>
              </a:lnSpc>
              <a:spcBef>
                <a:spcPts val="1200"/>
              </a:spcBef>
              <a:spcAft>
                <a:spcPts val="0"/>
              </a:spcAft>
              <a:buNone/>
            </a:pPr>
            <a:r>
              <a:rPr lang="sv">
                <a:solidFill>
                  <a:schemeClr val="dk1"/>
                </a:solidFill>
              </a:rPr>
              <a:t>I arbetet har vi intervjuat branschrepresentanter och forskare. Vi har också undersökt ungas inställning till tidskrifter och deras önskemål kring innehåll. </a:t>
            </a:r>
            <a:endParaRPr>
              <a:solidFill>
                <a:schemeClr val="dk1"/>
              </a:solidFill>
            </a:endParaRPr>
          </a:p>
          <a:p>
            <a:pPr marL="0" lvl="0" indent="0" algn="l" rtl="0">
              <a:lnSpc>
                <a:spcPct val="115000"/>
              </a:lnSpc>
              <a:spcBef>
                <a:spcPts val="1200"/>
              </a:spcBef>
              <a:spcAft>
                <a:spcPts val="0"/>
              </a:spcAft>
              <a:buNone/>
            </a:pPr>
            <a:r>
              <a:rPr lang="sv">
                <a:solidFill>
                  <a:schemeClr val="dk1"/>
                </a:solidFill>
              </a:rPr>
              <a:t>Som en del av detta har Novus - på uppdrag av Sveriges Tidskrifter - genomfört en undersökning för att fördjupa förståelsen för hur unga tar del av – och vill ta del av – tidskriftsinnehåll. </a:t>
            </a:r>
            <a:endParaRPr>
              <a:solidFill>
                <a:schemeClr val="dk1"/>
              </a:solidFill>
            </a:endParaRPr>
          </a:p>
          <a:p>
            <a:pPr marL="0" lvl="0" indent="0" algn="l" rtl="0">
              <a:lnSpc>
                <a:spcPct val="115000"/>
              </a:lnSpc>
              <a:spcBef>
                <a:spcPts val="1200"/>
              </a:spcBef>
              <a:spcAft>
                <a:spcPts val="0"/>
              </a:spcAft>
              <a:buNone/>
            </a:pPr>
            <a:r>
              <a:rPr lang="sv">
                <a:solidFill>
                  <a:schemeClr val="dk1"/>
                </a:solidFill>
              </a:rPr>
              <a:t>Drygt 1 000 personer i åldern 15–25 år har deltagit. Undersökningen har gjorts via webbenkäter i Novus slumpmässigt rekryterade Sverigepanel, för att säkerställa representativa svar.</a:t>
            </a:r>
            <a:endParaRPr>
              <a:solidFill>
                <a:schemeClr val="dk1"/>
              </a:solidFill>
            </a:endParaRPr>
          </a:p>
          <a:p>
            <a:pPr marL="0" lvl="0" indent="0" algn="l" rtl="0">
              <a:lnSpc>
                <a:spcPct val="115000"/>
              </a:lnSpc>
              <a:spcBef>
                <a:spcPts val="1200"/>
              </a:spcBef>
              <a:spcAft>
                <a:spcPts val="0"/>
              </a:spcAft>
              <a:buNone/>
            </a:pPr>
            <a:r>
              <a:rPr lang="sv">
                <a:solidFill>
                  <a:schemeClr val="dk1"/>
                </a:solidFill>
              </a:rPr>
              <a:t>Vi har utgått från tre centrala frågeställningar:</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sv">
                <a:solidFill>
                  <a:schemeClr val="dk1"/>
                </a:solidFill>
              </a:rPr>
              <a:t>Hur bör tidskriftsförlag agera och utvecklas för att nå yngre läsare?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sv">
                <a:solidFill>
                  <a:schemeClr val="dk1"/>
                </a:solidFill>
              </a:rPr>
              <a:t>Vilka styrkor och svagheter har dagens tidskriftsförlag i relation till den yngre målgruppen?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sv">
                <a:solidFill>
                  <a:schemeClr val="dk1"/>
                </a:solidFill>
              </a:rPr>
              <a:t>Hur ser unga på tidskrifter och journalistik i dag?</a:t>
            </a:r>
            <a:endParaRPr>
              <a:solidFill>
                <a:schemeClr val="dk1"/>
              </a:solidFill>
            </a:endParaRPr>
          </a:p>
          <a:p>
            <a:pPr marL="0" lvl="0" indent="0" algn="l" rtl="0">
              <a:lnSpc>
                <a:spcPct val="115000"/>
              </a:lnSpc>
              <a:spcBef>
                <a:spcPts val="1200"/>
              </a:spcBef>
              <a:spcAft>
                <a:spcPts val="0"/>
              </a:spcAft>
              <a:buNone/>
            </a:pPr>
            <a:endParaRPr>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p>
        </p:txBody>
      </p:sp>
      <p:sp>
        <p:nvSpPr>
          <p:cNvPr id="134" name="Google Shape;134;g3970519bf12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970519bf12_3_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g3970519bf12_3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970519bf12_3_4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g3970519bf12_3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970519bf12_3_1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3970519bf12_3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970519bf12_3_5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g3970519bf12_3_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970519bf12_3_3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g3970519bf12_3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970519bf12_3_64: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3970519bf12_3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970519bf12_2_83: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a:solidFill>
                  <a:schemeClr val="dk1"/>
                </a:solidFill>
              </a:rPr>
              <a:t>När vi blickar framåt har vi ställt oss frågan: vad vill den yngres målgruppen egentligen ha - konkret - när de tar del av innehåll från tidskrifter och magasin? Här är några insikter som en del av svaret på den frågan (ksk?)</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En majoritet lyfter källkritik och trovärdighet som avgörande. Hela 54 % uppger att det är viktigt att innehållet eller plattformen erbjuder automatisk källkritik och faktakontroll. De är således måna om att innehållet de konsumerar är trovärdigt och verifierat i en tid av desinformation.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Samtidigt finns en stark efterfrågan på fördjupning. 46 % vill kunna dyka ner i specifika ämnen – med bakgrund, historik och expertintervjuer som inslag.</a:t>
            </a: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Även en viss bekvämlighet är något som den yngre generationen tycker är viktigt. 36% vill se en app som samlar allt material, så som artiklar, poddar och forum mm.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Går vi ner mot de lägre andelerna finner vi att 16% vill kunna ta del av innehållet analogt, via till exempel papperstidningar. Det kan låta som en låg siffra, men för “generation scroll” skulle vi säga att det är en relativt hög andel.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Och till sist, en lite överraskande siffra: AI är inte lika viktigt för den yngre målgruppen som man skulle kunna tro. Endast 14 % vill ha sitt innehåll kurerat och sammanfattat av AI. Här kan man försiktigt dra slutsatsen att det kanske inte är hur-et som är viktigt för målgruppen - utan snarare den färdiga produkten.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
        <p:nvSpPr>
          <p:cNvPr id="207" name="Google Shape;207;g3970519bf12_2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8b659808e1_0_106: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a:solidFill>
                  <a:schemeClr val="dk1"/>
                </a:solidFill>
              </a:rPr>
              <a:t>När vi blickar framåt har vi ställt oss frågan: vad vill den yngres målgruppen egentligen ha - konkret - när de tar del av innehåll från tidskrifter och magasin? Här är några insikter som en del av svaret på den frågan (ksk?)</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En majoritet lyfter källkritik och trovärdighet som avgörande. Hela 54 % uppger att det är viktigt att innehållet eller plattformen erbjuder automatisk källkritik och faktakontroll. De är således måna om att innehållet de konsumerar är trovärdigt och verifierat i en tid av desinformation.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Samtidigt finns en stark efterfrågan på fördjupning. 46 % vill kunna dyka ner i specifika ämnen – med bakgrund, historik och expertintervjuer som inslag.</a:t>
            </a: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Även en viss bekvämlighet är något som den yngre generationen tycker är viktigt. 36% vill se en app som samlar allt material, så som artiklar, poddar och forum mm.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Går vi ner mot de lägre andelerna finner vi att 16% vill kunna ta del av innehållet analogt, via till exempel papperstidningar. Det kan låta som en låg siffra, men för “generation scroll” skulle vi säga att det är en relativt hög andel.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Och till sist, en lite överraskande siffra: AI är inte lika viktigt för den yngre målgruppen som man skulle kunna tro. Endast 14 % vill ha sitt innehåll kurerat och sammanfattat av AI. Här kan man försiktigt dra slutsatsen att det kanske inte är hur-et som är viktigt för målgruppen - utan snarare den färdiga produkten.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
        <p:nvSpPr>
          <p:cNvPr id="212" name="Google Shape;212;g38b659808e1_0_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8b659808e1_0_2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a:solidFill>
                  <a:schemeClr val="dk1"/>
                </a:solidFill>
              </a:rPr>
              <a:t>När vi blickar framåt har vi ställt oss frågan: vad vill den yngres målgruppen egentligen ha - konkret - när de tar del av innehåll från tidskrifter och magasin? Här är några insikter som en del av svaret på den frågan (ksk?)</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En majoritet lyfter källkritik och trovärdighet som avgörande. Hela 54 % uppger att det är viktigt att innehållet eller plattformen erbjuder automatisk källkritik och faktakontroll. De är således måna om att innehållet de konsumerar är trovärdigt och verifierat i en tid av desinformation.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Samtidigt finns en stark efterfrågan på fördjupning. 46 % vill kunna dyka ner i specifika ämnen – med bakgrund, historik och expertintervjuer som inslag.</a:t>
            </a: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Även en viss bekvämlighet är något som den yngre generationen tycker är viktigt. 36% vill se en app som samlar allt material, så som artiklar, poddar och forum mm.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Går vi ner mot de lägre andelerna finner vi att 16% vill kunna ta del av innehållet analogt, via till exempel papperstidningar. Det kan låta som en låg siffra, men för “generation scroll” skulle vi säga att det är en relativt hög andel.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Och till sist, en lite överraskande siffra: AI är inte lika viktigt för den yngre målgruppen som man skulle kunna tro. Endast 14 % vill ha sitt innehåll kurerat och sammanfattat av AI. Här kan man försiktigt dra slutsatsen att det kanske inte är hur-et som är viktigt för målgruppen - utan snarare den färdiga produkten.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
        <p:nvSpPr>
          <p:cNvPr id="226" name="Google Shape;226;g38b659808e1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8b659808e1_0_4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a:solidFill>
                  <a:schemeClr val="dk1"/>
                </a:solidFill>
              </a:rPr>
              <a:t>När vi blickar framåt har vi ställt oss frågan: vad vill den yngres målgruppen egentligen ha - konkret - när de tar del av innehåll från tidskrifter och magasin? Här är några insikter som en del av svaret på den frågan (ksk?)</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En majoritet lyfter källkritik och trovärdighet som avgörande. Hela 54 % uppger att det är viktigt att innehållet eller plattformen erbjuder automatisk källkritik och faktakontroll. De är således måna om att innehållet de konsumerar är trovärdigt och verifierat i en tid av desinformation.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Samtidigt finns en stark efterfrågan på fördjupning. 46 % vill kunna dyka ner i specifika ämnen – med bakgrund, historik och expertintervjuer som inslag.</a:t>
            </a: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Även en viss bekvämlighet är något som den yngre generationen tycker är viktigt. 36% vill se en app som samlar allt material, så som artiklar, poddar och forum mm.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Går vi ner mot de lägre andelerna finner vi att 16% vill kunna ta del av innehållet analogt, via till exempel papperstidningar. Det kan låta som en låg siffra, men för “generation scroll” skulle vi säga att det är en relativt hög andel.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Och till sist, en lite överraskande siffra: AI är inte lika viktigt för den yngre målgruppen som man skulle kunna tro. Endast 14 % vill ha sitt innehåll kurerat och sammanfattat av AI. Här kan man försiktigt dra slutsatsen att det kanske inte är hur-et som är viktigt för målgruppen - utan snarare den färdiga produkten.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
        <p:nvSpPr>
          <p:cNvPr id="242" name="Google Shape;242;g38b659808e1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8b659808e1_0_6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a:solidFill>
                  <a:schemeClr val="dk1"/>
                </a:solidFill>
              </a:rPr>
              <a:t>När vi blickar framåt har vi ställt oss frågan: vad vill den yngres målgruppen egentligen ha - konkret - när de tar del av innehåll från tidskrifter och magasin? Här är några insikter som en del av svaret på den frågan (ksk?)</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En majoritet lyfter källkritik och trovärdighet som avgörande. Hela 54 % uppger att det är viktigt att innehållet eller plattformen erbjuder automatisk källkritik och faktakontroll. De är således måna om att innehållet de konsumerar är trovärdigt och verifierat i en tid av desinformation.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Samtidigt finns en stark efterfrågan på fördjupning. 46 % vill kunna dyka ner i specifika ämnen – med bakgrund, historik och expertintervjuer som inslag.</a:t>
            </a: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Även en viss bekvämlighet är något som den yngre generationen tycker är viktigt. 36% vill se en app som samlar allt material, så som artiklar, poddar och forum mm.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Går vi ner mot de lägre andelerna finner vi att 16% vill kunna ta del av innehållet analogt, via till exempel papperstidningar. Det kan låta som en låg siffra, men för “generation scroll” skulle vi säga att det är en relativt hög andel.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Och till sist, en lite överraskande siffra: AI är inte lika viktigt för den yngre målgruppen som man skulle kunna tro. Endast 14 % vill ha sitt innehåll kurerat och sammanfattat av AI. Här kan man försiktigt dra slutsatsen att det kanske inte är hur-et som är viktigt för målgruppen - utan snarare den färdiga produkten.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
        <p:nvSpPr>
          <p:cNvPr id="260" name="Google Shape;260;g38b659808e1_0_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8b659808e1_0_85: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sv">
                <a:solidFill>
                  <a:schemeClr val="dk1"/>
                </a:solidFill>
              </a:rPr>
              <a:t>När vi blickar framåt har vi ställt oss frågan: vad vill unga egentligen ha - konkret - när de tar del av innehåll från tidskrifter och magasin?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En tydlig majoritet lyfter källkritik och trovärdighet som avgörande. Hela 54 % uppger att det är viktigt att innehållet eller plattformen erbjuder automatisk källkritik och faktakontroll.</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Samtidigt finns en stark efterfrågan på fördjupning. 46 % vill kunna dyka ner i specifika ämnen – med bakgrund, historik och expertintervjuer.</a:t>
            </a: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Även bekvämlighet är något som den yngre generationen tycker är viktigt. 36% vill se en app som samlar allt material, så som artiklar, poddar och forum mm.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Går vi ner mot de lägre andelerna finner vi att 16% vill kunna ta del av innehållet analogt, via till exempel papperstidningar. Det kan låta som en låg siffra, men för “generation scroll” skulle vi säga att det är en relativt hög andel.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sv">
                <a:solidFill>
                  <a:schemeClr val="dk1"/>
                </a:solidFill>
              </a:rPr>
              <a:t>Och till sist, en lite överraskande siffra: AI är inte lika viktigt för den yngre målgruppen som man skulle kunna tro. Endast 14 % vill ha sitt innehåll kurerat och sammanfattat av AI. Här kan man försiktigt dra slutsatsen att det kanske inte är hur-et som är viktigt för målgruppen - utan snarare den färdiga produkten. </a:t>
            </a:r>
            <a:endParaRPr>
              <a:solidFill>
                <a:schemeClr val="dk1"/>
              </a:solidFill>
            </a:endParaRPr>
          </a:p>
          <a:p>
            <a:pPr marL="0" lvl="0" indent="0" algn="l" rtl="0">
              <a:spcBef>
                <a:spcPts val="0"/>
              </a:spcBef>
              <a:spcAft>
                <a:spcPts val="0"/>
              </a:spcAft>
              <a:buNone/>
            </a:pPr>
            <a:endParaRPr/>
          </a:p>
        </p:txBody>
      </p:sp>
      <p:sp>
        <p:nvSpPr>
          <p:cNvPr id="280" name="Google Shape;280;g38b659808e1_0_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970519bf12_0_3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g3970519bf12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970519bf12_0_6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g3970519bf12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970519bf12_0_67: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g3970519bf12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970519bf12_0_74: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2" name="Google Shape;322;g3970519bf12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970519bf12_0_81: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g3970519bf12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970519bf12_0_8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g3970519bf12_0_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BE4B56-6F39-DCF0-762A-DADBFE873CFE}"/>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E9FC696-A134-5278-5A4C-C25885AC2A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1F683AB-E77E-5EAE-B58C-89B4C253DA30}"/>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5" name="Platshållare för sidfot 4">
            <a:extLst>
              <a:ext uri="{FF2B5EF4-FFF2-40B4-BE49-F238E27FC236}">
                <a16:creationId xmlns:a16="http://schemas.microsoft.com/office/drawing/2014/main" id="{528F7B90-3AF9-9C24-26E4-480521604B4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BDAD8BF-0EEC-222C-9C05-2A072DE767AD}"/>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1883669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FFCD0A-B62B-DC25-E8CC-4D87C15891C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C4C61A2-DA5C-B13F-6720-E8355B2BB1D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96DC0DA-9376-DBA4-5B8E-6EC6C545D027}"/>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5" name="Platshållare för sidfot 4">
            <a:extLst>
              <a:ext uri="{FF2B5EF4-FFF2-40B4-BE49-F238E27FC236}">
                <a16:creationId xmlns:a16="http://schemas.microsoft.com/office/drawing/2014/main" id="{2CFD80AA-FD63-7C68-7087-77932315D22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55786CD-1211-7B63-5692-AF3914C9B38D}"/>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233615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AB5A9C-DEE7-7BE7-9BCA-AE4FCFE6110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30F7DF5-33D8-8892-28A7-0E73215C82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A18FC1E-89D4-4033-457A-BD7CE76A34E2}"/>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5" name="Platshållare för sidfot 4">
            <a:extLst>
              <a:ext uri="{FF2B5EF4-FFF2-40B4-BE49-F238E27FC236}">
                <a16:creationId xmlns:a16="http://schemas.microsoft.com/office/drawing/2014/main" id="{9E8DD19E-60EC-61E6-BC94-DA91E3C7D3E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FA741CA-B6ED-4102-8279-1260475FF4B0}"/>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587080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9949C8-E74E-1B60-1555-5A9F4D0E31E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077162B-9B7E-417F-CFAE-70C6A32BC881}"/>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0003BF5-24F9-942A-6933-323C65EC9CC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25E76D5-612E-3580-8FF2-8041342DDABA}"/>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6" name="Platshållare för sidfot 5">
            <a:extLst>
              <a:ext uri="{FF2B5EF4-FFF2-40B4-BE49-F238E27FC236}">
                <a16:creationId xmlns:a16="http://schemas.microsoft.com/office/drawing/2014/main" id="{5158B886-F9C7-CE3D-981A-B8F1EF1EE93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C391CFA-E2B8-F4B1-217A-E7E6560E424A}"/>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2429962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DD3503-A9C5-C105-1FED-2E1317AEDAA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19E90A3-3B84-3AFB-993C-8D26BD277B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292D92E-0DD7-D09B-BA79-F3A5DF7E4943}"/>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CBA114F-5682-5B9D-8D60-2999773D1D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C4772D3-AFCF-B8DC-FF02-D02EE4B667A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95F1ECA-7DB9-EE68-5F03-A368FDAED5CF}"/>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8" name="Platshållare för sidfot 7">
            <a:extLst>
              <a:ext uri="{FF2B5EF4-FFF2-40B4-BE49-F238E27FC236}">
                <a16:creationId xmlns:a16="http://schemas.microsoft.com/office/drawing/2014/main" id="{8C96C45B-3A08-047D-0FE0-0644FB7CD11A}"/>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00F27EA-644D-100F-58E8-B50010FDAD66}"/>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1929749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165644-2EBF-B369-CDE0-480F4CA2454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5DB50D99-EE46-454B-E25D-EEF4DA4A9179}"/>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4" name="Platshållare för sidfot 3">
            <a:extLst>
              <a:ext uri="{FF2B5EF4-FFF2-40B4-BE49-F238E27FC236}">
                <a16:creationId xmlns:a16="http://schemas.microsoft.com/office/drawing/2014/main" id="{B69EFE01-3E38-E06F-B5C9-F2B35EA4598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74A081A-0EBD-8B59-399E-19BBA74785B8}"/>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11940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149FFA8-30B5-0486-5BA5-F581A6EC3EDE}"/>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3" name="Platshållare för sidfot 2">
            <a:extLst>
              <a:ext uri="{FF2B5EF4-FFF2-40B4-BE49-F238E27FC236}">
                <a16:creationId xmlns:a16="http://schemas.microsoft.com/office/drawing/2014/main" id="{3D96A193-1C41-0C69-C5F7-EECCD221F71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478AA899-5EB1-BD36-98E7-25A2D73BC088}"/>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1528565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203EE8-B0EF-1CB2-C900-41BCCDF7990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88EF83A-FC8A-8FB0-3A08-3C5CC26CB7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C7D349CC-7D2F-BB25-7A01-072FAEE7CF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C0AC9EB-31F3-D1DB-AF45-5EFCFCC3C194}"/>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6" name="Platshållare för sidfot 5">
            <a:extLst>
              <a:ext uri="{FF2B5EF4-FFF2-40B4-BE49-F238E27FC236}">
                <a16:creationId xmlns:a16="http://schemas.microsoft.com/office/drawing/2014/main" id="{EF4E5905-C385-A599-5A1C-437B38C19F7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34B730F-2FA9-96B7-E3B7-26D573E6EB94}"/>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1334207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11C0D4-D5D7-648C-6BE7-25F658047C1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E1E2BA0-C479-F87C-A470-25490EA240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999317C-2D27-0B82-9B67-6071C30A0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49EB79A-93E7-DBF7-8236-8313878473FB}"/>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6" name="Platshållare för sidfot 5">
            <a:extLst>
              <a:ext uri="{FF2B5EF4-FFF2-40B4-BE49-F238E27FC236}">
                <a16:creationId xmlns:a16="http://schemas.microsoft.com/office/drawing/2014/main" id="{D07A441A-4989-73FE-348D-7843E7F12FB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7D47A8B-A4E5-BE73-4CFA-7A6AEEAEB2DA}"/>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4076567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E87236-A034-64C5-23CB-3D6F9CE3B6A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8B75E66-EBA2-0C04-C6C1-B71BEC28303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922C9D4-910C-22EF-FE54-2214C60268D2}"/>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5" name="Platshållare för sidfot 4">
            <a:extLst>
              <a:ext uri="{FF2B5EF4-FFF2-40B4-BE49-F238E27FC236}">
                <a16:creationId xmlns:a16="http://schemas.microsoft.com/office/drawing/2014/main" id="{711BDC5A-A676-F137-EE36-8A158A5A609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4FC49FC-C130-42A3-944C-A79D4B2DC962}"/>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502931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7486430-9E1F-8EA2-B4FA-5ADF35DD10D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E34F38C-C78A-6BF1-AFCD-549FC22EB9A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4492AF2-71F7-0385-BAFC-2DE52AA98EAC}"/>
              </a:ext>
            </a:extLst>
          </p:cNvPr>
          <p:cNvSpPr>
            <a:spLocks noGrp="1"/>
          </p:cNvSpPr>
          <p:nvPr>
            <p:ph type="dt" sz="half" idx="10"/>
          </p:nvPr>
        </p:nvSpPr>
        <p:spPr/>
        <p:txBody>
          <a:bodyPr/>
          <a:lstStyle/>
          <a:p>
            <a:fld id="{A40C25EC-8D50-EC42-9A7A-339B5FA1D993}" type="datetimeFigureOut">
              <a:rPr lang="sv-SE" smtClean="0"/>
              <a:t>2026-04-17</a:t>
            </a:fld>
            <a:endParaRPr lang="sv-SE"/>
          </a:p>
        </p:txBody>
      </p:sp>
      <p:sp>
        <p:nvSpPr>
          <p:cNvPr id="5" name="Platshållare för sidfot 4">
            <a:extLst>
              <a:ext uri="{FF2B5EF4-FFF2-40B4-BE49-F238E27FC236}">
                <a16:creationId xmlns:a16="http://schemas.microsoft.com/office/drawing/2014/main" id="{37EABF32-96E4-E409-3788-461CE136137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3C1DA7E-F397-781B-2AF0-70EFC076527E}"/>
              </a:ext>
            </a:extLst>
          </p:cNvPr>
          <p:cNvSpPr>
            <a:spLocks noGrp="1"/>
          </p:cNvSpPr>
          <p:nvPr>
            <p:ph type="sldNum" sz="quarter" idx="12"/>
          </p:nvPr>
        </p:nvSpPr>
        <p:spPr/>
        <p:txBody>
          <a:bodyPr/>
          <a:lstStyle/>
          <a:p>
            <a:fld id="{D7737F56-E23D-4545-AE61-F742CC86AC28}" type="slidenum">
              <a:rPr lang="sv-SE" smtClean="0"/>
              <a:t>‹#›</a:t>
            </a:fld>
            <a:endParaRPr lang="sv-SE"/>
          </a:p>
        </p:txBody>
      </p:sp>
    </p:spTree>
    <p:extLst>
      <p:ext uri="{BB962C8B-B14F-4D97-AF65-F5344CB8AC3E}">
        <p14:creationId xmlns:p14="http://schemas.microsoft.com/office/powerpoint/2010/main" val="266579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ubrik och innehåll" type="tx">
  <p:cSld name="1_Rubrik och innehåll">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1036983" y="381028"/>
            <a:ext cx="10515601" cy="1325563"/>
          </a:xfrm>
          <a:prstGeom prst="rect">
            <a:avLst/>
          </a:prstGeom>
          <a:noFill/>
          <a:ln>
            <a:noFill/>
          </a:ln>
        </p:spPr>
        <p:txBody>
          <a:bodyPr spcFirstLastPara="1" wrap="square" lIns="34275" tIns="34275" rIns="34275" bIns="34275" anchor="ctr" anchorCtr="0">
            <a:normAutofit/>
          </a:bodyPr>
          <a:lstStyle>
            <a:lvl1pPr lvl="0" algn="l">
              <a:lnSpc>
                <a:spcPct val="90000"/>
              </a:lnSpc>
              <a:spcBef>
                <a:spcPts val="0"/>
              </a:spcBef>
              <a:spcAft>
                <a:spcPts val="0"/>
              </a:spcAft>
              <a:buClr>
                <a:srgbClr val="000000"/>
              </a:buClr>
              <a:buSzPts val="1400"/>
              <a:buNone/>
              <a:defRPr/>
            </a:lvl1pPr>
            <a:lvl2pPr lvl="1" algn="l">
              <a:lnSpc>
                <a:spcPct val="90000"/>
              </a:lnSpc>
              <a:spcBef>
                <a:spcPts val="0"/>
              </a:spcBef>
              <a:spcAft>
                <a:spcPts val="0"/>
              </a:spcAft>
              <a:buClr>
                <a:srgbClr val="000000"/>
              </a:buClr>
              <a:buSzPts val="1400"/>
              <a:buNone/>
              <a:defRPr/>
            </a:lvl2pPr>
            <a:lvl3pPr lvl="2" algn="l">
              <a:lnSpc>
                <a:spcPct val="90000"/>
              </a:lnSpc>
              <a:spcBef>
                <a:spcPts val="0"/>
              </a:spcBef>
              <a:spcAft>
                <a:spcPts val="0"/>
              </a:spcAft>
              <a:buClr>
                <a:srgbClr val="000000"/>
              </a:buClr>
              <a:buSzPts val="1400"/>
              <a:buNone/>
              <a:defRPr/>
            </a:lvl3pPr>
            <a:lvl4pPr lvl="3" algn="l">
              <a:lnSpc>
                <a:spcPct val="90000"/>
              </a:lnSpc>
              <a:spcBef>
                <a:spcPts val="0"/>
              </a:spcBef>
              <a:spcAft>
                <a:spcPts val="0"/>
              </a:spcAft>
              <a:buClr>
                <a:srgbClr val="000000"/>
              </a:buClr>
              <a:buSzPts val="1400"/>
              <a:buNone/>
              <a:defRPr/>
            </a:lvl4pPr>
            <a:lvl5pPr lvl="4" algn="l">
              <a:lnSpc>
                <a:spcPct val="90000"/>
              </a:lnSpc>
              <a:spcBef>
                <a:spcPts val="0"/>
              </a:spcBef>
              <a:spcAft>
                <a:spcPts val="0"/>
              </a:spcAft>
              <a:buClr>
                <a:srgbClr val="000000"/>
              </a:buClr>
              <a:buSzPts val="1400"/>
              <a:buNone/>
              <a:defRPr/>
            </a:lvl5pPr>
            <a:lvl6pPr lvl="5" algn="l">
              <a:lnSpc>
                <a:spcPct val="90000"/>
              </a:lnSpc>
              <a:spcBef>
                <a:spcPts val="0"/>
              </a:spcBef>
              <a:spcAft>
                <a:spcPts val="0"/>
              </a:spcAft>
              <a:buClr>
                <a:srgbClr val="000000"/>
              </a:buClr>
              <a:buSzPts val="1400"/>
              <a:buNone/>
              <a:defRPr/>
            </a:lvl6pPr>
            <a:lvl7pPr lvl="6" algn="l">
              <a:lnSpc>
                <a:spcPct val="90000"/>
              </a:lnSpc>
              <a:spcBef>
                <a:spcPts val="0"/>
              </a:spcBef>
              <a:spcAft>
                <a:spcPts val="0"/>
              </a:spcAft>
              <a:buClr>
                <a:srgbClr val="000000"/>
              </a:buClr>
              <a:buSzPts val="1400"/>
              <a:buNone/>
              <a:defRPr/>
            </a:lvl7pPr>
            <a:lvl8pPr lvl="7" algn="l">
              <a:lnSpc>
                <a:spcPct val="90000"/>
              </a:lnSpc>
              <a:spcBef>
                <a:spcPts val="0"/>
              </a:spcBef>
              <a:spcAft>
                <a:spcPts val="0"/>
              </a:spcAft>
              <a:buClr>
                <a:srgbClr val="000000"/>
              </a:buClr>
              <a:buSzPts val="1400"/>
              <a:buNone/>
              <a:defRPr/>
            </a:lvl8pPr>
            <a:lvl9pPr lvl="8" algn="l">
              <a:lnSpc>
                <a:spcPct val="90000"/>
              </a:lnSpc>
              <a:spcBef>
                <a:spcPts val="0"/>
              </a:spcBef>
              <a:spcAft>
                <a:spcPts val="0"/>
              </a:spcAft>
              <a:buClr>
                <a:srgbClr val="000000"/>
              </a:buClr>
              <a:buSzPts val="1400"/>
              <a:buNone/>
              <a:defRPr/>
            </a:lvl9pPr>
          </a:lstStyle>
          <a:p>
            <a:endParaRPr/>
          </a:p>
        </p:txBody>
      </p:sp>
      <p:sp>
        <p:nvSpPr>
          <p:cNvPr id="66" name="Google Shape;66;p15"/>
          <p:cNvSpPr txBox="1">
            <a:spLocks noGrp="1"/>
          </p:cNvSpPr>
          <p:nvPr>
            <p:ph type="body" idx="1"/>
          </p:nvPr>
        </p:nvSpPr>
        <p:spPr>
          <a:xfrm>
            <a:off x="1036983" y="1841527"/>
            <a:ext cx="10515601" cy="4351339"/>
          </a:xfrm>
          <a:prstGeom prst="rect">
            <a:avLst/>
          </a:prstGeom>
          <a:noFill/>
          <a:ln>
            <a:noFill/>
          </a:ln>
        </p:spPr>
        <p:txBody>
          <a:bodyPr spcFirstLastPara="1" wrap="square" lIns="34275" tIns="34275" rIns="34275" bIns="34275" anchor="t" anchorCtr="0">
            <a:normAutofit/>
          </a:bodyPr>
          <a:lstStyle>
            <a:lvl1pPr marL="609630" lvl="0" indent="-423355" algn="l">
              <a:lnSpc>
                <a:spcPct val="90000"/>
              </a:lnSpc>
              <a:spcBef>
                <a:spcPts val="1067"/>
              </a:spcBef>
              <a:spcAft>
                <a:spcPts val="0"/>
              </a:spcAft>
              <a:buClr>
                <a:srgbClr val="000000"/>
              </a:buClr>
              <a:buSzPts val="1400"/>
              <a:buChar char="•"/>
              <a:defRPr/>
            </a:lvl1pPr>
            <a:lvl2pPr marL="1219261" lvl="1" indent="-423355" algn="l">
              <a:lnSpc>
                <a:spcPct val="90000"/>
              </a:lnSpc>
              <a:spcBef>
                <a:spcPts val="1067"/>
              </a:spcBef>
              <a:spcAft>
                <a:spcPts val="0"/>
              </a:spcAft>
              <a:buClr>
                <a:srgbClr val="000000"/>
              </a:buClr>
              <a:buSzPts val="1400"/>
              <a:buChar char="•"/>
              <a:defRPr/>
            </a:lvl2pPr>
            <a:lvl3pPr marL="1828891" lvl="2" indent="-423355" algn="l">
              <a:lnSpc>
                <a:spcPct val="90000"/>
              </a:lnSpc>
              <a:spcBef>
                <a:spcPts val="1067"/>
              </a:spcBef>
              <a:spcAft>
                <a:spcPts val="0"/>
              </a:spcAft>
              <a:buClr>
                <a:srgbClr val="000000"/>
              </a:buClr>
              <a:buSzPts val="1400"/>
              <a:buChar char="•"/>
              <a:defRPr/>
            </a:lvl3pPr>
            <a:lvl4pPr marL="2438522" lvl="3" indent="-423355" algn="l">
              <a:lnSpc>
                <a:spcPct val="90000"/>
              </a:lnSpc>
              <a:spcBef>
                <a:spcPts val="1067"/>
              </a:spcBef>
              <a:spcAft>
                <a:spcPts val="0"/>
              </a:spcAft>
              <a:buClr>
                <a:srgbClr val="000000"/>
              </a:buClr>
              <a:buSzPts val="1400"/>
              <a:buChar char="•"/>
              <a:defRPr/>
            </a:lvl4pPr>
            <a:lvl5pPr marL="3048152" lvl="4" indent="-423355" algn="l">
              <a:lnSpc>
                <a:spcPct val="90000"/>
              </a:lnSpc>
              <a:spcBef>
                <a:spcPts val="1067"/>
              </a:spcBef>
              <a:spcAft>
                <a:spcPts val="0"/>
              </a:spcAft>
              <a:buClr>
                <a:srgbClr val="000000"/>
              </a:buClr>
              <a:buSzPts val="1400"/>
              <a:buChar char="•"/>
              <a:defRPr/>
            </a:lvl5pPr>
            <a:lvl6pPr marL="3657783" lvl="5" indent="-423355" algn="l">
              <a:lnSpc>
                <a:spcPct val="90000"/>
              </a:lnSpc>
              <a:spcBef>
                <a:spcPts val="1067"/>
              </a:spcBef>
              <a:spcAft>
                <a:spcPts val="0"/>
              </a:spcAft>
              <a:buClr>
                <a:srgbClr val="000000"/>
              </a:buClr>
              <a:buSzPts val="1400"/>
              <a:buChar char="•"/>
              <a:defRPr/>
            </a:lvl6pPr>
            <a:lvl7pPr marL="4267413" lvl="6" indent="-423355" algn="l">
              <a:lnSpc>
                <a:spcPct val="90000"/>
              </a:lnSpc>
              <a:spcBef>
                <a:spcPts val="1067"/>
              </a:spcBef>
              <a:spcAft>
                <a:spcPts val="0"/>
              </a:spcAft>
              <a:buClr>
                <a:srgbClr val="000000"/>
              </a:buClr>
              <a:buSzPts val="1400"/>
              <a:buChar char="•"/>
              <a:defRPr/>
            </a:lvl7pPr>
            <a:lvl8pPr marL="4877044" lvl="7" indent="-423355" algn="l">
              <a:lnSpc>
                <a:spcPct val="90000"/>
              </a:lnSpc>
              <a:spcBef>
                <a:spcPts val="1067"/>
              </a:spcBef>
              <a:spcAft>
                <a:spcPts val="0"/>
              </a:spcAft>
              <a:buClr>
                <a:srgbClr val="000000"/>
              </a:buClr>
              <a:buSzPts val="1400"/>
              <a:buChar char="•"/>
              <a:defRPr/>
            </a:lvl8pPr>
            <a:lvl9pPr marL="5486674" lvl="8" indent="-423355" algn="l">
              <a:lnSpc>
                <a:spcPct val="90000"/>
              </a:lnSpc>
              <a:spcBef>
                <a:spcPts val="1067"/>
              </a:spcBef>
              <a:spcAft>
                <a:spcPts val="0"/>
              </a:spcAft>
              <a:buClr>
                <a:srgbClr val="000000"/>
              </a:buClr>
              <a:buSzPts val="1400"/>
              <a:buChar char="•"/>
              <a:defRPr/>
            </a:lvl9pPr>
          </a:lstStyle>
          <a:p>
            <a:endParaRPr/>
          </a:p>
        </p:txBody>
      </p:sp>
      <p:sp>
        <p:nvSpPr>
          <p:cNvPr id="67" name="Google Shape;67;p15"/>
          <p:cNvSpPr txBox="1">
            <a:spLocks noGrp="1"/>
          </p:cNvSpPr>
          <p:nvPr>
            <p:ph type="sldNum" idx="12"/>
          </p:nvPr>
        </p:nvSpPr>
        <p:spPr>
          <a:xfrm>
            <a:off x="11095176" y="6411971"/>
            <a:ext cx="258624" cy="253885"/>
          </a:xfrm>
          <a:prstGeom prst="rect">
            <a:avLst/>
          </a:prstGeom>
          <a:noFill/>
          <a:ln>
            <a:noFill/>
          </a:ln>
        </p:spPr>
        <p:txBody>
          <a:bodyPr spcFirstLastPara="1" wrap="square" lIns="34275" tIns="34275" rIns="34275" bIns="34275" anchor="ctr" anchorCtr="0">
            <a:spAutoFit/>
          </a:bodyPr>
          <a:lstStyle>
            <a:lvl1pPr marL="0" lvl="0" indent="0" algn="r">
              <a:lnSpc>
                <a:spcPct val="100000"/>
              </a:lnSpc>
              <a:spcBef>
                <a:spcPts val="0"/>
              </a:spcBef>
              <a:spcAft>
                <a:spcPts val="0"/>
              </a:spcAft>
              <a:buClr>
                <a:srgbClr val="888888"/>
              </a:buClr>
              <a:buSzPts val="900"/>
              <a:buFont typeface="Calibri"/>
              <a:buNone/>
              <a:defRPr sz="1200">
                <a:solidFill>
                  <a:srgbClr val="888888"/>
                </a:solidFill>
              </a:defRPr>
            </a:lvl1pPr>
            <a:lvl2pPr marL="0" lvl="1" indent="0" algn="r">
              <a:lnSpc>
                <a:spcPct val="100000"/>
              </a:lnSpc>
              <a:spcBef>
                <a:spcPts val="0"/>
              </a:spcBef>
              <a:spcAft>
                <a:spcPts val="0"/>
              </a:spcAft>
              <a:buClr>
                <a:srgbClr val="888888"/>
              </a:buClr>
              <a:buSzPts val="900"/>
              <a:buFont typeface="Calibri"/>
              <a:buNone/>
              <a:defRPr sz="1200">
                <a:solidFill>
                  <a:srgbClr val="888888"/>
                </a:solidFill>
              </a:defRPr>
            </a:lvl2pPr>
            <a:lvl3pPr marL="0" lvl="2" indent="0" algn="r">
              <a:lnSpc>
                <a:spcPct val="100000"/>
              </a:lnSpc>
              <a:spcBef>
                <a:spcPts val="0"/>
              </a:spcBef>
              <a:spcAft>
                <a:spcPts val="0"/>
              </a:spcAft>
              <a:buClr>
                <a:srgbClr val="888888"/>
              </a:buClr>
              <a:buSzPts val="900"/>
              <a:buFont typeface="Calibri"/>
              <a:buNone/>
              <a:defRPr sz="1200">
                <a:solidFill>
                  <a:srgbClr val="888888"/>
                </a:solidFill>
              </a:defRPr>
            </a:lvl3pPr>
            <a:lvl4pPr marL="0" lvl="3" indent="0" algn="r">
              <a:lnSpc>
                <a:spcPct val="100000"/>
              </a:lnSpc>
              <a:spcBef>
                <a:spcPts val="0"/>
              </a:spcBef>
              <a:spcAft>
                <a:spcPts val="0"/>
              </a:spcAft>
              <a:buClr>
                <a:srgbClr val="888888"/>
              </a:buClr>
              <a:buSzPts val="900"/>
              <a:buFont typeface="Calibri"/>
              <a:buNone/>
              <a:defRPr sz="1200">
                <a:solidFill>
                  <a:srgbClr val="888888"/>
                </a:solidFill>
              </a:defRPr>
            </a:lvl4pPr>
            <a:lvl5pPr marL="0" lvl="4" indent="0" algn="r">
              <a:lnSpc>
                <a:spcPct val="100000"/>
              </a:lnSpc>
              <a:spcBef>
                <a:spcPts val="0"/>
              </a:spcBef>
              <a:spcAft>
                <a:spcPts val="0"/>
              </a:spcAft>
              <a:buClr>
                <a:srgbClr val="888888"/>
              </a:buClr>
              <a:buSzPts val="900"/>
              <a:buFont typeface="Calibri"/>
              <a:buNone/>
              <a:defRPr sz="1200">
                <a:solidFill>
                  <a:srgbClr val="888888"/>
                </a:solidFill>
              </a:defRPr>
            </a:lvl5pPr>
            <a:lvl6pPr marL="0" lvl="5" indent="0" algn="r">
              <a:lnSpc>
                <a:spcPct val="100000"/>
              </a:lnSpc>
              <a:spcBef>
                <a:spcPts val="0"/>
              </a:spcBef>
              <a:spcAft>
                <a:spcPts val="0"/>
              </a:spcAft>
              <a:buClr>
                <a:srgbClr val="888888"/>
              </a:buClr>
              <a:buSzPts val="900"/>
              <a:buFont typeface="Calibri"/>
              <a:buNone/>
              <a:defRPr sz="1200">
                <a:solidFill>
                  <a:srgbClr val="888888"/>
                </a:solidFill>
              </a:defRPr>
            </a:lvl6pPr>
            <a:lvl7pPr marL="0" lvl="6" indent="0" algn="r">
              <a:lnSpc>
                <a:spcPct val="100000"/>
              </a:lnSpc>
              <a:spcBef>
                <a:spcPts val="0"/>
              </a:spcBef>
              <a:spcAft>
                <a:spcPts val="0"/>
              </a:spcAft>
              <a:buClr>
                <a:srgbClr val="888888"/>
              </a:buClr>
              <a:buSzPts val="900"/>
              <a:buFont typeface="Calibri"/>
              <a:buNone/>
              <a:defRPr sz="1200">
                <a:solidFill>
                  <a:srgbClr val="888888"/>
                </a:solidFill>
              </a:defRPr>
            </a:lvl7pPr>
            <a:lvl8pPr marL="0" lvl="7" indent="0" algn="r">
              <a:lnSpc>
                <a:spcPct val="100000"/>
              </a:lnSpc>
              <a:spcBef>
                <a:spcPts val="0"/>
              </a:spcBef>
              <a:spcAft>
                <a:spcPts val="0"/>
              </a:spcAft>
              <a:buClr>
                <a:srgbClr val="888888"/>
              </a:buClr>
              <a:buSzPts val="900"/>
              <a:buFont typeface="Calibri"/>
              <a:buNone/>
              <a:defRPr sz="1200">
                <a:solidFill>
                  <a:srgbClr val="888888"/>
                </a:solidFill>
              </a:defRPr>
            </a:lvl8pPr>
            <a:lvl9pPr marL="0" lvl="8" indent="0" algn="r">
              <a:lnSpc>
                <a:spcPct val="100000"/>
              </a:lnSpc>
              <a:spcBef>
                <a:spcPts val="0"/>
              </a:spcBef>
              <a:spcAft>
                <a:spcPts val="0"/>
              </a:spcAft>
              <a:buClr>
                <a:srgbClr val="888888"/>
              </a:buClr>
              <a:buSzPts val="900"/>
              <a:buFont typeface="Calibri"/>
              <a:buNone/>
              <a:defRPr sz="1200">
                <a:solidFill>
                  <a:srgbClr val="888888"/>
                </a:solidFill>
              </a:defRPr>
            </a:lvl9pPr>
          </a:lstStyle>
          <a:p>
            <a:fld id="{00000000-1234-1234-1234-123412341234}" type="slidenum">
              <a:rPr lang="sv" smtClean="0"/>
              <a:pPr/>
              <a:t>‹#›</a:t>
            </a:fld>
            <a:endParaRPr lang="sv"/>
          </a:p>
        </p:txBody>
      </p:sp>
    </p:spTree>
    <p:extLst>
      <p:ext uri="{BB962C8B-B14F-4D97-AF65-F5344CB8AC3E}">
        <p14:creationId xmlns:p14="http://schemas.microsoft.com/office/powerpoint/2010/main" val="3183321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5169009-F15C-8C36-A439-1E7C17854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A69986C-5D03-5FA4-5AB4-2CC88D5082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F6BA245-69A7-D30C-0235-709381E79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0C25EC-8D50-EC42-9A7A-339B5FA1D993}" type="datetimeFigureOut">
              <a:rPr lang="sv-SE" smtClean="0"/>
              <a:t>2026-04-17</a:t>
            </a:fld>
            <a:endParaRPr lang="sv-SE"/>
          </a:p>
        </p:txBody>
      </p:sp>
      <p:sp>
        <p:nvSpPr>
          <p:cNvPr id="5" name="Platshållare för sidfot 4">
            <a:extLst>
              <a:ext uri="{FF2B5EF4-FFF2-40B4-BE49-F238E27FC236}">
                <a16:creationId xmlns:a16="http://schemas.microsoft.com/office/drawing/2014/main" id="{98B13C55-EAA8-EC2B-30FE-E7B0792C21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8C2CF761-1003-276C-1451-99560CBF4A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737F56-E23D-4545-AE61-F742CC86AC28}" type="slidenum">
              <a:rPr lang="sv-SE" smtClean="0"/>
              <a:t>‹#›</a:t>
            </a:fld>
            <a:endParaRPr lang="sv-SE"/>
          </a:p>
        </p:txBody>
      </p:sp>
    </p:spTree>
    <p:extLst>
      <p:ext uri="{BB962C8B-B14F-4D97-AF65-F5344CB8AC3E}">
        <p14:creationId xmlns:p14="http://schemas.microsoft.com/office/powerpoint/2010/main" val="925500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3" title="GettyImages-2155145900.jpg"/>
          <p:cNvPicPr preferRelativeResize="0"/>
          <p:nvPr/>
        </p:nvPicPr>
        <p:blipFill>
          <a:blip r:embed="rId3">
            <a:alphaModFix/>
          </a:blip>
          <a:stretch>
            <a:fillRect/>
          </a:stretch>
        </p:blipFill>
        <p:spPr>
          <a:xfrm>
            <a:off x="6733900" y="-370471"/>
            <a:ext cx="5223101" cy="5967864"/>
          </a:xfrm>
          <a:prstGeom prst="rect">
            <a:avLst/>
          </a:prstGeom>
          <a:noFill/>
          <a:ln>
            <a:noFill/>
          </a:ln>
        </p:spPr>
      </p:pic>
      <p:sp>
        <p:nvSpPr>
          <p:cNvPr id="122" name="Google Shape;122;p23"/>
          <p:cNvSpPr txBox="1">
            <a:spLocks noGrp="1"/>
          </p:cNvSpPr>
          <p:nvPr>
            <p:ph type="ctrTitle" idx="4294967295"/>
          </p:nvPr>
        </p:nvSpPr>
        <p:spPr>
          <a:xfrm>
            <a:off x="1524000" y="1122363"/>
            <a:ext cx="9144000" cy="2387600"/>
          </a:xfrm>
          <a:prstGeom prst="rect">
            <a:avLst/>
          </a:prstGeom>
          <a:noFill/>
          <a:ln>
            <a:noFill/>
          </a:ln>
        </p:spPr>
        <p:txBody>
          <a:bodyPr spcFirstLastPara="1" vert="horz" wrap="square" lIns="45700" tIns="45700" rIns="45700" bIns="45700" rtlCol="0" anchor="b" anchorCtr="0">
            <a:normAutofit fontScale="90000"/>
          </a:bodyPr>
          <a:lstStyle/>
          <a:p>
            <a:pPr algn="ctr">
              <a:buSzPts val="1200"/>
            </a:pP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br>
              <a:rPr lang="sv" sz="1600">
                <a:latin typeface="Calibri"/>
                <a:ea typeface="Calibri"/>
                <a:cs typeface="Calibri"/>
                <a:sym typeface="Calibri"/>
              </a:rPr>
            </a:br>
            <a:endParaRPr/>
          </a:p>
        </p:txBody>
      </p:sp>
      <p:sp>
        <p:nvSpPr>
          <p:cNvPr id="123" name="Google Shape;123;p23"/>
          <p:cNvSpPr txBox="1">
            <a:spLocks noGrp="1"/>
          </p:cNvSpPr>
          <p:nvPr>
            <p:ph type="subTitle" idx="4294967295"/>
          </p:nvPr>
        </p:nvSpPr>
        <p:spPr>
          <a:xfrm>
            <a:off x="234999" y="2316163"/>
            <a:ext cx="9144000" cy="1655600"/>
          </a:xfrm>
          <a:prstGeom prst="rect">
            <a:avLst/>
          </a:prstGeom>
          <a:noFill/>
          <a:ln>
            <a:noFill/>
          </a:ln>
        </p:spPr>
        <p:txBody>
          <a:bodyPr spcFirstLastPara="1" vert="horz" wrap="square" lIns="45700" tIns="45700" rIns="45700" bIns="45700" rtlCol="0" anchor="t" anchorCtr="0">
            <a:normAutofit/>
          </a:bodyPr>
          <a:lstStyle/>
          <a:p>
            <a:pPr marL="0" indent="0" algn="ctr">
              <a:spcBef>
                <a:spcPts val="0"/>
              </a:spcBef>
              <a:buSzPts val="2900"/>
              <a:buNone/>
            </a:pPr>
            <a:r>
              <a:rPr lang="sv" sz="4000" dirty="0">
                <a:latin typeface="Lexend SemiBold"/>
                <a:ea typeface="Lexend SemiBold"/>
                <a:cs typeface="Lexend SemiBold"/>
                <a:sym typeface="Lexend SemiBold"/>
              </a:rPr>
              <a:t>Magasin 2.0 </a:t>
            </a:r>
            <a:endParaRPr sz="2133" dirty="0">
              <a:latin typeface="Lexend SemiBold"/>
              <a:ea typeface="Lexend SemiBold"/>
              <a:cs typeface="Lexend SemiBold"/>
              <a:sym typeface="Lexend SemiBold"/>
            </a:endParaRPr>
          </a:p>
          <a:p>
            <a:pPr marL="0" indent="0" algn="ctr">
              <a:spcBef>
                <a:spcPts val="1067"/>
              </a:spcBef>
              <a:buSzPts val="1800"/>
              <a:buNone/>
            </a:pPr>
            <a:r>
              <a:rPr lang="sv" sz="2400" i="1" dirty="0">
                <a:latin typeface="Lexend Light"/>
                <a:ea typeface="Lexend Light"/>
                <a:cs typeface="Lexend Light"/>
                <a:sym typeface="Lexend Light"/>
              </a:rPr>
              <a:t>När generation swipe tar över</a:t>
            </a:r>
            <a:endParaRPr sz="2400" i="1" dirty="0">
              <a:latin typeface="Lexend Light"/>
              <a:ea typeface="Lexend Light"/>
              <a:cs typeface="Lexend Light"/>
              <a:sym typeface="Lexend Light"/>
            </a:endParaRPr>
          </a:p>
          <a:p>
            <a:pPr marL="0" indent="0" algn="ctr">
              <a:spcBef>
                <a:spcPts val="1067"/>
              </a:spcBef>
              <a:buSzPts val="1800"/>
              <a:buNone/>
            </a:pPr>
            <a:r>
              <a:rPr lang="sv" sz="2400" dirty="0">
                <a:latin typeface="Lexend"/>
                <a:ea typeface="Lexend"/>
                <a:cs typeface="Lexend"/>
                <a:sym typeface="Lexend"/>
              </a:rPr>
              <a:t>Alva Bergland &amp; Evelina Malteson </a:t>
            </a:r>
            <a:endParaRPr sz="2400" dirty="0">
              <a:latin typeface="Lexend"/>
              <a:ea typeface="Lexend"/>
              <a:cs typeface="Lexend"/>
              <a:sym typeface="Lexen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4"/>
          <p:cNvSpPr txBox="1">
            <a:spLocks noGrp="1"/>
          </p:cNvSpPr>
          <p:nvPr>
            <p:ph type="title"/>
          </p:nvPr>
        </p:nvSpPr>
        <p:spPr>
          <a:xfrm>
            <a:off x="1184933" y="5784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Inledning</a:t>
            </a:r>
            <a:endParaRPr sz="4000">
              <a:latin typeface="Lexend SemiBold"/>
              <a:ea typeface="Lexend SemiBold"/>
              <a:cs typeface="Lexend SemiBold"/>
              <a:sym typeface="Lexend SemiBold"/>
            </a:endParaRPr>
          </a:p>
        </p:txBody>
      </p:sp>
      <p:sp>
        <p:nvSpPr>
          <p:cNvPr id="129" name="Google Shape;129;p24"/>
          <p:cNvSpPr txBox="1">
            <a:spLocks noGrp="1"/>
          </p:cNvSpPr>
          <p:nvPr>
            <p:ph type="body" idx="1"/>
          </p:nvPr>
        </p:nvSpPr>
        <p:spPr>
          <a:xfrm>
            <a:off x="1037000" y="2260167"/>
            <a:ext cx="4849200" cy="4351200"/>
          </a:xfrm>
          <a:prstGeom prst="rect">
            <a:avLst/>
          </a:prstGeom>
          <a:noFill/>
          <a:ln>
            <a:noFill/>
          </a:ln>
        </p:spPr>
        <p:txBody>
          <a:bodyPr spcFirstLastPara="1" vert="horz" wrap="square" lIns="45700" tIns="45700" rIns="45700" bIns="45700" rtlCol="0" anchor="t" anchorCtr="0">
            <a:normAutofit/>
          </a:bodyPr>
          <a:lstStyle/>
          <a:p>
            <a:pPr indent="-482624">
              <a:lnSpc>
                <a:spcPct val="150000"/>
              </a:lnSpc>
              <a:buSzPts val="2100"/>
              <a:buFont typeface="Lexend"/>
              <a:buChar char="•"/>
            </a:pPr>
            <a:r>
              <a:rPr lang="sv">
                <a:latin typeface="Lexend"/>
                <a:ea typeface="Lexend"/>
                <a:cs typeface="Lexend"/>
                <a:sym typeface="Lexend"/>
              </a:rPr>
              <a:t>Vårt uppdrag</a:t>
            </a:r>
            <a:endParaRPr>
              <a:latin typeface="Lexend"/>
              <a:ea typeface="Lexend"/>
              <a:cs typeface="Lexend"/>
              <a:sym typeface="Lexend"/>
            </a:endParaRPr>
          </a:p>
          <a:p>
            <a:pPr indent="-482624">
              <a:lnSpc>
                <a:spcPct val="150000"/>
              </a:lnSpc>
              <a:spcBef>
                <a:spcPts val="0"/>
              </a:spcBef>
              <a:buSzPts val="2100"/>
              <a:buFont typeface="Lexend"/>
              <a:buChar char="•"/>
            </a:pPr>
            <a:r>
              <a:rPr lang="sv">
                <a:latin typeface="Lexend"/>
                <a:ea typeface="Lexend"/>
                <a:cs typeface="Lexend"/>
                <a:sym typeface="Lexend"/>
              </a:rPr>
              <a:t>Almedalen</a:t>
            </a:r>
            <a:endParaRPr>
              <a:latin typeface="Lexend"/>
              <a:ea typeface="Lexend"/>
              <a:cs typeface="Lexend"/>
              <a:sym typeface="Lexend"/>
            </a:endParaRPr>
          </a:p>
          <a:p>
            <a:pPr indent="-482624">
              <a:lnSpc>
                <a:spcPct val="150000"/>
              </a:lnSpc>
              <a:spcBef>
                <a:spcPts val="0"/>
              </a:spcBef>
              <a:buSzPts val="2100"/>
              <a:buFont typeface="Lexend"/>
              <a:buChar char="•"/>
            </a:pPr>
            <a:r>
              <a:rPr lang="sv">
                <a:latin typeface="Lexend"/>
                <a:ea typeface="Lexend"/>
                <a:cs typeface="Lexend"/>
                <a:sym typeface="Lexend"/>
              </a:rPr>
              <a:t>Digifrukost</a:t>
            </a:r>
            <a:endParaRPr>
              <a:latin typeface="Lexend"/>
              <a:ea typeface="Lexend"/>
              <a:cs typeface="Lexend"/>
              <a:sym typeface="Lexend"/>
            </a:endParaRPr>
          </a:p>
          <a:p>
            <a:pPr indent="-482624">
              <a:lnSpc>
                <a:spcPct val="150000"/>
              </a:lnSpc>
              <a:spcBef>
                <a:spcPts val="0"/>
              </a:spcBef>
              <a:buSzPts val="2100"/>
              <a:buFont typeface="Lexend"/>
              <a:buChar char="•"/>
            </a:pPr>
            <a:r>
              <a:rPr lang="sv">
                <a:latin typeface="Lexend"/>
                <a:ea typeface="Lexend"/>
                <a:cs typeface="Lexend"/>
                <a:sym typeface="Lexend"/>
              </a:rPr>
              <a:t>Om undersökningen</a:t>
            </a:r>
            <a:endParaRPr>
              <a:latin typeface="Lexend"/>
              <a:ea typeface="Lexend"/>
              <a:cs typeface="Lexend"/>
              <a:sym typeface="Lexend"/>
            </a:endParaRPr>
          </a:p>
          <a:p>
            <a:pPr marL="237079" indent="0">
              <a:buNone/>
            </a:pPr>
            <a:br>
              <a:rPr lang="sv" sz="2000"/>
            </a:br>
            <a:br>
              <a:rPr lang="sv" sz="2000"/>
            </a:br>
            <a:endParaRPr/>
          </a:p>
        </p:txBody>
      </p:sp>
      <p:sp>
        <p:nvSpPr>
          <p:cNvPr id="130" name="Google Shape;130;p24"/>
          <p:cNvSpPr/>
          <p:nvPr/>
        </p:nvSpPr>
        <p:spPr>
          <a:xfrm>
            <a:off x="1497967" y="5101167"/>
            <a:ext cx="3828584" cy="705420"/>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none" w="med" len="med"/>
          </a:ln>
        </p:spPr>
        <p:txBody>
          <a:bodyPr/>
          <a:lstStyle/>
          <a:p>
            <a:pPr defTabSz="1219261">
              <a:buClr>
                <a:srgbClr val="000000"/>
              </a:buClr>
            </a:pPr>
            <a:endParaRPr lang="sv-SE" sz="1867" kern="0">
              <a:solidFill>
                <a:srgbClr val="000000"/>
              </a:solidFill>
              <a:latin typeface="Arial"/>
              <a:cs typeface="Arial"/>
              <a:sym typeface="Arial"/>
            </a:endParaRPr>
          </a:p>
        </p:txBody>
      </p:sp>
      <p:pic>
        <p:nvPicPr>
          <p:cNvPr id="131" name="Google Shape;131;p24" title="GettyImages-1484881290.jpg"/>
          <p:cNvPicPr preferRelativeResize="0"/>
          <p:nvPr/>
        </p:nvPicPr>
        <p:blipFill>
          <a:blip r:embed="rId3">
            <a:alphaModFix/>
          </a:blip>
          <a:stretch>
            <a:fillRect/>
          </a:stretch>
        </p:blipFill>
        <p:spPr>
          <a:xfrm>
            <a:off x="6096000" y="199365"/>
            <a:ext cx="4849200" cy="32296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p:nvPr>
        </p:nvSpPr>
        <p:spPr>
          <a:xfrm>
            <a:off x="1184933" y="5784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Inledning</a:t>
            </a:r>
            <a:endParaRPr sz="4000">
              <a:latin typeface="Lexend SemiBold"/>
              <a:ea typeface="Lexend SemiBold"/>
              <a:cs typeface="Lexend SemiBold"/>
              <a:sym typeface="Lexend SemiBold"/>
            </a:endParaRPr>
          </a:p>
        </p:txBody>
      </p:sp>
      <p:sp>
        <p:nvSpPr>
          <p:cNvPr id="137" name="Google Shape;137;p25"/>
          <p:cNvSpPr txBox="1">
            <a:spLocks noGrp="1"/>
          </p:cNvSpPr>
          <p:nvPr>
            <p:ph type="body" idx="1"/>
          </p:nvPr>
        </p:nvSpPr>
        <p:spPr>
          <a:xfrm>
            <a:off x="1037000" y="2260167"/>
            <a:ext cx="4849200" cy="4351200"/>
          </a:xfrm>
          <a:prstGeom prst="rect">
            <a:avLst/>
          </a:prstGeom>
          <a:noFill/>
          <a:ln>
            <a:noFill/>
          </a:ln>
        </p:spPr>
        <p:txBody>
          <a:bodyPr spcFirstLastPara="1" vert="horz" wrap="square" lIns="45700" tIns="45700" rIns="45700" bIns="45700" rtlCol="0" anchor="t" anchorCtr="0">
            <a:normAutofit/>
          </a:bodyPr>
          <a:lstStyle/>
          <a:p>
            <a:pPr indent="-482624">
              <a:lnSpc>
                <a:spcPct val="150000"/>
              </a:lnSpc>
              <a:buSzPts val="2100"/>
              <a:buFont typeface="Lexend"/>
              <a:buChar char="•"/>
            </a:pPr>
            <a:r>
              <a:rPr lang="sv">
                <a:latin typeface="Lexend"/>
                <a:ea typeface="Lexend"/>
                <a:cs typeface="Lexend"/>
                <a:sym typeface="Lexend"/>
              </a:rPr>
              <a:t>Vårt uppdrag</a:t>
            </a:r>
            <a:endParaRPr>
              <a:latin typeface="Lexend"/>
              <a:ea typeface="Lexend"/>
              <a:cs typeface="Lexend"/>
              <a:sym typeface="Lexend"/>
            </a:endParaRPr>
          </a:p>
          <a:p>
            <a:pPr indent="-482624">
              <a:lnSpc>
                <a:spcPct val="150000"/>
              </a:lnSpc>
              <a:spcBef>
                <a:spcPts val="0"/>
              </a:spcBef>
              <a:buSzPts val="2100"/>
              <a:buFont typeface="Lexend"/>
              <a:buChar char="•"/>
            </a:pPr>
            <a:r>
              <a:rPr lang="sv">
                <a:latin typeface="Lexend"/>
                <a:ea typeface="Lexend"/>
                <a:cs typeface="Lexend"/>
                <a:sym typeface="Lexend"/>
              </a:rPr>
              <a:t>Almedalen</a:t>
            </a:r>
            <a:endParaRPr>
              <a:latin typeface="Lexend"/>
              <a:ea typeface="Lexend"/>
              <a:cs typeface="Lexend"/>
              <a:sym typeface="Lexend"/>
            </a:endParaRPr>
          </a:p>
          <a:p>
            <a:pPr indent="-482624">
              <a:lnSpc>
                <a:spcPct val="150000"/>
              </a:lnSpc>
              <a:spcBef>
                <a:spcPts val="0"/>
              </a:spcBef>
              <a:buSzPts val="2100"/>
              <a:buFont typeface="Lexend"/>
              <a:buChar char="•"/>
            </a:pPr>
            <a:r>
              <a:rPr lang="sv">
                <a:latin typeface="Lexend"/>
                <a:ea typeface="Lexend"/>
                <a:cs typeface="Lexend"/>
                <a:sym typeface="Lexend"/>
              </a:rPr>
              <a:t>Digifrukost</a:t>
            </a:r>
            <a:endParaRPr>
              <a:latin typeface="Lexend"/>
              <a:ea typeface="Lexend"/>
              <a:cs typeface="Lexend"/>
              <a:sym typeface="Lexend"/>
            </a:endParaRPr>
          </a:p>
          <a:p>
            <a:pPr indent="-482624">
              <a:lnSpc>
                <a:spcPct val="150000"/>
              </a:lnSpc>
              <a:spcBef>
                <a:spcPts val="0"/>
              </a:spcBef>
              <a:buSzPts val="2100"/>
              <a:buFont typeface="Lexend"/>
              <a:buChar char="•"/>
            </a:pPr>
            <a:r>
              <a:rPr lang="sv">
                <a:latin typeface="Lexend"/>
                <a:ea typeface="Lexend"/>
                <a:cs typeface="Lexend"/>
                <a:sym typeface="Lexend"/>
              </a:rPr>
              <a:t>Om undersökningen</a:t>
            </a:r>
            <a:endParaRPr>
              <a:latin typeface="Lexend"/>
              <a:ea typeface="Lexend"/>
              <a:cs typeface="Lexend"/>
              <a:sym typeface="Lexend"/>
            </a:endParaRPr>
          </a:p>
          <a:p>
            <a:pPr marL="237079" indent="0">
              <a:buNone/>
            </a:pPr>
            <a:br>
              <a:rPr lang="sv" sz="2000"/>
            </a:br>
            <a:br>
              <a:rPr lang="sv" sz="2000"/>
            </a:br>
            <a:endParaRPr/>
          </a:p>
        </p:txBody>
      </p:sp>
      <p:sp>
        <p:nvSpPr>
          <p:cNvPr id="138" name="Google Shape;138;p25"/>
          <p:cNvSpPr/>
          <p:nvPr/>
        </p:nvSpPr>
        <p:spPr>
          <a:xfrm>
            <a:off x="1497967" y="5101167"/>
            <a:ext cx="3828584" cy="705420"/>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none" w="med" len="med"/>
          </a:ln>
        </p:spPr>
        <p:txBody>
          <a:bodyPr/>
          <a:lstStyle/>
          <a:p>
            <a:pPr defTabSz="1219261">
              <a:buClr>
                <a:srgbClr val="000000"/>
              </a:buClr>
            </a:pPr>
            <a:endParaRPr lang="sv-SE" sz="1867" kern="0">
              <a:solidFill>
                <a:srgbClr val="000000"/>
              </a:solidFill>
              <a:latin typeface="Arial"/>
              <a:cs typeface="Arial"/>
              <a:sym typeface="Arial"/>
            </a:endParaRPr>
          </a:p>
        </p:txBody>
      </p:sp>
      <p:pic>
        <p:nvPicPr>
          <p:cNvPr id="139" name="Google Shape;139;p25" title="GettyImages-1484881290.jpg"/>
          <p:cNvPicPr preferRelativeResize="0"/>
          <p:nvPr/>
        </p:nvPicPr>
        <p:blipFill>
          <a:blip r:embed="rId3">
            <a:alphaModFix/>
          </a:blip>
          <a:stretch>
            <a:fillRect/>
          </a:stretch>
        </p:blipFill>
        <p:spPr>
          <a:xfrm>
            <a:off x="6096000" y="199365"/>
            <a:ext cx="4849200" cy="3229648"/>
          </a:xfrm>
          <a:prstGeom prst="rect">
            <a:avLst/>
          </a:prstGeom>
          <a:noFill/>
          <a:ln>
            <a:noFill/>
          </a:ln>
        </p:spPr>
      </p:pic>
      <p:sp>
        <p:nvSpPr>
          <p:cNvPr id="140" name="Google Shape;140;p25"/>
          <p:cNvSpPr/>
          <p:nvPr/>
        </p:nvSpPr>
        <p:spPr>
          <a:xfrm>
            <a:off x="8600856" y="3429011"/>
            <a:ext cx="3182400" cy="17916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Lexend ExtraLight"/>
              <a:ea typeface="Lexend ExtraLight"/>
              <a:cs typeface="Lexend ExtraLight"/>
              <a:sym typeface="Lexend ExtraLight"/>
            </a:endParaRPr>
          </a:p>
        </p:txBody>
      </p:sp>
      <p:sp>
        <p:nvSpPr>
          <p:cNvPr id="141" name="Google Shape;141;p25"/>
          <p:cNvSpPr txBox="1"/>
          <p:nvPr/>
        </p:nvSpPr>
        <p:spPr>
          <a:xfrm>
            <a:off x="8792356" y="3654844"/>
            <a:ext cx="3828800" cy="13908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kern="0">
                <a:solidFill>
                  <a:srgbClr val="000000"/>
                </a:solidFill>
                <a:latin typeface="Lexend Light"/>
                <a:ea typeface="Lexend Light"/>
                <a:cs typeface="Lexend Light"/>
                <a:sym typeface="Lexend Light"/>
              </a:rPr>
              <a:t>Drygt 1000 personer</a:t>
            </a:r>
            <a:endParaRPr sz="2000" kern="0">
              <a:solidFill>
                <a:srgbClr val="000000"/>
              </a:solidFill>
              <a:latin typeface="Lexend Light"/>
              <a:ea typeface="Lexend Light"/>
              <a:cs typeface="Lexend Light"/>
              <a:sym typeface="Lexend Light"/>
            </a:endParaRPr>
          </a:p>
          <a:p>
            <a:pPr defTabSz="1219261">
              <a:buClr>
                <a:srgbClr val="000000"/>
              </a:buClr>
            </a:pPr>
            <a:r>
              <a:rPr lang="sv" sz="2000" kern="0">
                <a:solidFill>
                  <a:srgbClr val="000000"/>
                </a:solidFill>
                <a:latin typeface="Lexend Light"/>
                <a:ea typeface="Lexend Light"/>
                <a:cs typeface="Lexend Light"/>
                <a:sym typeface="Lexend Light"/>
              </a:rPr>
              <a:t>15-25 år</a:t>
            </a:r>
            <a:endParaRPr sz="2000" kern="0">
              <a:solidFill>
                <a:srgbClr val="000000"/>
              </a:solidFill>
              <a:latin typeface="Lexend Light"/>
              <a:ea typeface="Lexend Light"/>
              <a:cs typeface="Lexend Light"/>
              <a:sym typeface="Lexend Light"/>
            </a:endParaRPr>
          </a:p>
          <a:p>
            <a:pPr defTabSz="1219261">
              <a:buClr>
                <a:srgbClr val="000000"/>
              </a:buClr>
            </a:pPr>
            <a:r>
              <a:rPr lang="sv" sz="2000" kern="0">
                <a:solidFill>
                  <a:srgbClr val="000000"/>
                </a:solidFill>
                <a:latin typeface="Lexend Light"/>
                <a:ea typeface="Lexend Light"/>
                <a:cs typeface="Lexend Light"/>
                <a:sym typeface="Lexend Light"/>
              </a:rPr>
              <a:t>Representativt urval</a:t>
            </a:r>
            <a:endParaRPr sz="2000" kern="0">
              <a:solidFill>
                <a:srgbClr val="000000"/>
              </a:solidFill>
              <a:latin typeface="Lexend Light"/>
              <a:ea typeface="Lexend Light"/>
              <a:cs typeface="Lexend Light"/>
              <a:sym typeface="Lexend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Bra utgångsläge - och potential framåt</a:t>
            </a:r>
            <a:endParaRPr sz="4000">
              <a:latin typeface="Lexend SemiBold"/>
              <a:ea typeface="Lexend SemiBold"/>
              <a:cs typeface="Lexend SemiBold"/>
              <a:sym typeface="Lexend SemiBold"/>
            </a:endParaRPr>
          </a:p>
        </p:txBody>
      </p:sp>
      <p:sp>
        <p:nvSpPr>
          <p:cNvPr id="147" name="Google Shape;147;p26"/>
          <p:cNvSpPr txBox="1"/>
          <p:nvPr/>
        </p:nvSpPr>
        <p:spPr>
          <a:xfrm>
            <a:off x="493067" y="1837733"/>
            <a:ext cx="4751200" cy="4073600"/>
          </a:xfrm>
          <a:prstGeom prst="rect">
            <a:avLst/>
          </a:prstGeom>
          <a:noFill/>
          <a:ln>
            <a:noFill/>
          </a:ln>
        </p:spPr>
        <p:txBody>
          <a:bodyPr spcFirstLastPara="1" wrap="square" lIns="121900" tIns="121900" rIns="121900" bIns="121900" anchor="t" anchorCtr="0">
            <a:noAutofit/>
          </a:bodyPr>
          <a:lstStyle/>
          <a:p>
            <a:pPr algn="ctr" defTabSz="1219261">
              <a:lnSpc>
                <a:spcPct val="115000"/>
              </a:lnSpc>
              <a:buClr>
                <a:srgbClr val="000000"/>
              </a:buClr>
            </a:pPr>
            <a:r>
              <a:rPr lang="sv" sz="1867" b="1" kern="0">
                <a:solidFill>
                  <a:srgbClr val="000000"/>
                </a:solidFill>
                <a:latin typeface="Lexend"/>
                <a:ea typeface="Lexend"/>
                <a:cs typeface="Lexend"/>
                <a:sym typeface="Lexend"/>
              </a:rPr>
              <a:t>86%</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tar del av nyheter och/eller medier </a:t>
            </a:r>
            <a:endParaRPr sz="1333"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minst en gång per dag</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25%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tidskrifts- och/eller magasinsinnehåll</a:t>
            </a:r>
            <a:br>
              <a:rPr lang="sv" sz="1333" kern="0">
                <a:solidFill>
                  <a:srgbClr val="000000"/>
                </a:solidFill>
                <a:latin typeface="Lexend"/>
                <a:ea typeface="Lexend"/>
                <a:cs typeface="Lexend"/>
                <a:sym typeface="Lexend"/>
              </a:rPr>
            </a:br>
            <a:r>
              <a:rPr lang="sv" sz="1333" kern="0">
                <a:solidFill>
                  <a:srgbClr val="000000"/>
                </a:solidFill>
                <a:latin typeface="Lexend"/>
                <a:ea typeface="Lexend"/>
                <a:cs typeface="Lexend"/>
                <a:sym typeface="Lexend"/>
              </a:rPr>
              <a:t>minst en gång per dag. </a:t>
            </a:r>
            <a:endParaRPr sz="1333" kern="0">
              <a:solidFill>
                <a:srgbClr val="000000"/>
              </a:solidFill>
              <a:latin typeface="Lexend"/>
              <a:ea typeface="Lexend"/>
              <a:cs typeface="Lexend"/>
              <a:sym typeface="Lexend"/>
            </a:endParaRPr>
          </a:p>
          <a:p>
            <a:pPr marL="237079" algn="ctr" defTabSz="1219261">
              <a:lnSpc>
                <a:spcPct val="115000"/>
              </a:lnSpc>
              <a:spcBef>
                <a:spcPts val="1067"/>
              </a:spcBef>
              <a:buClr>
                <a:srgbClr val="000000"/>
              </a:buClr>
            </a:pPr>
            <a:endParaRPr sz="1333" kern="0">
              <a:solidFill>
                <a:srgbClr val="000000"/>
              </a:solidFill>
              <a:latin typeface="Arial"/>
              <a:cs typeface="Arial"/>
              <a:sym typeface="Arial"/>
            </a:endParaRPr>
          </a:p>
          <a:p>
            <a:pPr defTabSz="1219261">
              <a:buClr>
                <a:srgbClr val="000000"/>
              </a:buClr>
            </a:pPr>
            <a:endParaRPr sz="2000" kern="0">
              <a:solidFill>
                <a:srgbClr val="000000"/>
              </a:solidFill>
              <a:latin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Bra utgångsläge - och potential framåt</a:t>
            </a:r>
            <a:endParaRPr sz="4000">
              <a:latin typeface="Lexend SemiBold"/>
              <a:ea typeface="Lexend SemiBold"/>
              <a:cs typeface="Lexend SemiBold"/>
              <a:sym typeface="Lexend SemiBold"/>
            </a:endParaRPr>
          </a:p>
        </p:txBody>
      </p:sp>
      <p:sp>
        <p:nvSpPr>
          <p:cNvPr id="153" name="Google Shape;153;p27"/>
          <p:cNvSpPr txBox="1"/>
          <p:nvPr/>
        </p:nvSpPr>
        <p:spPr>
          <a:xfrm>
            <a:off x="493067" y="1837733"/>
            <a:ext cx="4751200" cy="4073600"/>
          </a:xfrm>
          <a:prstGeom prst="rect">
            <a:avLst/>
          </a:prstGeom>
          <a:noFill/>
          <a:ln>
            <a:noFill/>
          </a:ln>
        </p:spPr>
        <p:txBody>
          <a:bodyPr spcFirstLastPara="1" wrap="square" lIns="121900" tIns="121900" rIns="121900" bIns="121900" anchor="t" anchorCtr="0">
            <a:noAutofit/>
          </a:bodyPr>
          <a:lstStyle/>
          <a:p>
            <a:pPr algn="ctr" defTabSz="1219261">
              <a:lnSpc>
                <a:spcPct val="115000"/>
              </a:lnSpc>
              <a:buClr>
                <a:srgbClr val="000000"/>
              </a:buClr>
            </a:pPr>
            <a:r>
              <a:rPr lang="sv" sz="1867" b="1" kern="0">
                <a:solidFill>
                  <a:srgbClr val="000000"/>
                </a:solidFill>
                <a:latin typeface="Lexend"/>
                <a:ea typeface="Lexend"/>
                <a:cs typeface="Lexend"/>
                <a:sym typeface="Lexend"/>
              </a:rPr>
              <a:t>86%</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tar del av nyheter och/eller medier </a:t>
            </a:r>
            <a:endParaRPr sz="1333"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minst en gång per dag</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25%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tidskrifts- och/eller magasinsinnehåll</a:t>
            </a:r>
            <a:br>
              <a:rPr lang="sv" sz="1333" kern="0">
                <a:solidFill>
                  <a:srgbClr val="000000"/>
                </a:solidFill>
                <a:latin typeface="Lexend"/>
                <a:ea typeface="Lexend"/>
                <a:cs typeface="Lexend"/>
                <a:sym typeface="Lexend"/>
              </a:rPr>
            </a:br>
            <a:r>
              <a:rPr lang="sv" sz="1333" kern="0">
                <a:solidFill>
                  <a:srgbClr val="000000"/>
                </a:solidFill>
                <a:latin typeface="Lexend"/>
                <a:ea typeface="Lexend"/>
                <a:cs typeface="Lexend"/>
                <a:sym typeface="Lexend"/>
              </a:rPr>
              <a:t>minst en gång per dag. </a:t>
            </a:r>
            <a:endParaRPr sz="1333" kern="0">
              <a:solidFill>
                <a:srgbClr val="000000"/>
              </a:solidFill>
              <a:latin typeface="Lexend"/>
              <a:ea typeface="Lexend"/>
              <a:cs typeface="Lexend"/>
              <a:sym typeface="Lexend"/>
            </a:endParaRPr>
          </a:p>
          <a:p>
            <a:pPr marL="237079" algn="ctr" defTabSz="1219261">
              <a:lnSpc>
                <a:spcPct val="115000"/>
              </a:lnSpc>
              <a:spcBef>
                <a:spcPts val="1067"/>
              </a:spcBef>
              <a:buClr>
                <a:srgbClr val="000000"/>
              </a:buClr>
            </a:pPr>
            <a:endParaRPr sz="1333" kern="0">
              <a:solidFill>
                <a:srgbClr val="000000"/>
              </a:solidFill>
              <a:latin typeface="Lexend"/>
              <a:ea typeface="Lexend"/>
              <a:cs typeface="Lexend"/>
              <a:sym typeface="Lexend"/>
            </a:endParaRPr>
          </a:p>
          <a:p>
            <a:pPr defTabSz="1219261">
              <a:buClr>
                <a:srgbClr val="000000"/>
              </a:buClr>
            </a:pPr>
            <a:endParaRPr sz="2000" kern="0">
              <a:solidFill>
                <a:srgbClr val="000000"/>
              </a:solidFill>
              <a:latin typeface="Arial"/>
              <a:cs typeface="Arial"/>
              <a:sym typeface="Arial"/>
            </a:endParaRPr>
          </a:p>
        </p:txBody>
      </p:sp>
      <p:sp>
        <p:nvSpPr>
          <p:cNvPr id="154" name="Google Shape;154;p27"/>
          <p:cNvSpPr/>
          <p:nvPr/>
        </p:nvSpPr>
        <p:spPr>
          <a:xfrm>
            <a:off x="891700" y="1706633"/>
            <a:ext cx="4057600" cy="21932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Lexend ExtraLight"/>
              <a:ea typeface="Lexend ExtraLight"/>
              <a:cs typeface="Lexend ExtraLight"/>
              <a:sym typeface="Lexend ExtraLight"/>
            </a:endParaRPr>
          </a:p>
        </p:txBody>
      </p:sp>
      <p:sp>
        <p:nvSpPr>
          <p:cNvPr id="155" name="Google Shape;155;p27"/>
          <p:cNvSpPr txBox="1"/>
          <p:nvPr/>
        </p:nvSpPr>
        <p:spPr>
          <a:xfrm>
            <a:off x="7590133" y="18377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Lexend ExtraLight"/>
                <a:ea typeface="Lexend ExtraLight"/>
                <a:cs typeface="Lexend ExtraLight"/>
                <a:sym typeface="Lexend ExtraLight"/>
              </a:rPr>
              <a:t>💡</a:t>
            </a:r>
            <a:r>
              <a:rPr lang="sv" sz="1333" i="1" kern="0">
                <a:solidFill>
                  <a:srgbClr val="000000"/>
                </a:solidFill>
                <a:latin typeface="Lexend"/>
                <a:ea typeface="Lexend"/>
                <a:cs typeface="Lexend"/>
                <a:sym typeface="Lexend"/>
              </a:rPr>
              <a:t>Potential att hitta fler användare som tar del av tidskrifter- och eller magasin mer frekvent! </a:t>
            </a:r>
            <a:endParaRPr sz="1333" i="1" kern="0">
              <a:solidFill>
                <a:srgbClr val="000000"/>
              </a:solidFill>
              <a:latin typeface="Lexend"/>
              <a:ea typeface="Lexend"/>
              <a:cs typeface="Lexend"/>
              <a:sym typeface="Lexend"/>
            </a:endParaRPr>
          </a:p>
        </p:txBody>
      </p:sp>
      <p:sp>
        <p:nvSpPr>
          <p:cNvPr id="156" name="Google Shape;156;p27"/>
          <p:cNvSpPr/>
          <p:nvPr/>
        </p:nvSpPr>
        <p:spPr>
          <a:xfrm>
            <a:off x="5050134" y="2256134"/>
            <a:ext cx="2495167" cy="567833"/>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8"/>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Bra utgångsläge - och potential framåt</a:t>
            </a:r>
            <a:endParaRPr sz="4000">
              <a:latin typeface="Lexend SemiBold"/>
              <a:ea typeface="Lexend SemiBold"/>
              <a:cs typeface="Lexend SemiBold"/>
              <a:sym typeface="Lexend SemiBold"/>
            </a:endParaRPr>
          </a:p>
        </p:txBody>
      </p:sp>
      <p:sp>
        <p:nvSpPr>
          <p:cNvPr id="162" name="Google Shape;162;p28"/>
          <p:cNvSpPr txBox="1"/>
          <p:nvPr/>
        </p:nvSpPr>
        <p:spPr>
          <a:xfrm>
            <a:off x="493067" y="1837733"/>
            <a:ext cx="4751200" cy="4073600"/>
          </a:xfrm>
          <a:prstGeom prst="rect">
            <a:avLst/>
          </a:prstGeom>
          <a:noFill/>
          <a:ln>
            <a:noFill/>
          </a:ln>
        </p:spPr>
        <p:txBody>
          <a:bodyPr spcFirstLastPara="1" wrap="square" lIns="121900" tIns="121900" rIns="121900" bIns="121900" anchor="t" anchorCtr="0">
            <a:noAutofit/>
          </a:bodyPr>
          <a:lstStyle/>
          <a:p>
            <a:pPr algn="ctr" defTabSz="1219261">
              <a:lnSpc>
                <a:spcPct val="115000"/>
              </a:lnSpc>
              <a:buClr>
                <a:srgbClr val="000000"/>
              </a:buClr>
            </a:pPr>
            <a:r>
              <a:rPr lang="sv" sz="1867" b="1" kern="0">
                <a:solidFill>
                  <a:srgbClr val="000000"/>
                </a:solidFill>
                <a:latin typeface="Lexend"/>
                <a:ea typeface="Lexend"/>
                <a:cs typeface="Lexend"/>
                <a:sym typeface="Lexend"/>
              </a:rPr>
              <a:t>86%</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tar del av nyheter och/eller medier </a:t>
            </a:r>
            <a:endParaRPr sz="1333"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minst en gång per dag</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25%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tidskrifts- och/eller magasinsinnehåll</a:t>
            </a:r>
            <a:br>
              <a:rPr lang="sv" sz="1333" kern="0">
                <a:solidFill>
                  <a:srgbClr val="000000"/>
                </a:solidFill>
                <a:latin typeface="Lexend"/>
                <a:ea typeface="Lexend"/>
                <a:cs typeface="Lexend"/>
                <a:sym typeface="Lexend"/>
              </a:rPr>
            </a:br>
            <a:r>
              <a:rPr lang="sv" sz="1333" kern="0">
                <a:solidFill>
                  <a:srgbClr val="000000"/>
                </a:solidFill>
                <a:latin typeface="Lexend"/>
                <a:ea typeface="Lexend"/>
                <a:cs typeface="Lexend"/>
                <a:sym typeface="Lexend"/>
              </a:rPr>
              <a:t>minst en gång per dag. </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75%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innehållet digitalt </a:t>
            </a:r>
            <a:endParaRPr sz="2000" kern="0">
              <a:solidFill>
                <a:srgbClr val="000000"/>
              </a:solidFill>
              <a:latin typeface="Lexend"/>
              <a:ea typeface="Lexend"/>
              <a:cs typeface="Lexend"/>
              <a:sym typeface="Lexend"/>
            </a:endParaRPr>
          </a:p>
          <a:p>
            <a:pPr marL="237079" algn="ctr" defTabSz="1219261">
              <a:lnSpc>
                <a:spcPct val="115000"/>
              </a:lnSpc>
              <a:spcBef>
                <a:spcPts val="1067"/>
              </a:spcBef>
              <a:buClr>
                <a:srgbClr val="000000"/>
              </a:buClr>
            </a:pPr>
            <a:endParaRPr sz="1333" kern="0">
              <a:solidFill>
                <a:srgbClr val="000000"/>
              </a:solidFill>
              <a:latin typeface="Arial"/>
              <a:cs typeface="Arial"/>
              <a:sym typeface="Arial"/>
            </a:endParaRPr>
          </a:p>
          <a:p>
            <a:pPr defTabSz="1219261">
              <a:buClr>
                <a:srgbClr val="000000"/>
              </a:buClr>
            </a:pPr>
            <a:endParaRPr sz="2000" kern="0">
              <a:solidFill>
                <a:srgbClr val="000000"/>
              </a:solidFill>
              <a:latin typeface="Arial"/>
              <a:cs typeface="Arial"/>
              <a:sym typeface="Arial"/>
            </a:endParaRPr>
          </a:p>
        </p:txBody>
      </p:sp>
      <p:sp>
        <p:nvSpPr>
          <p:cNvPr id="163" name="Google Shape;163;p28"/>
          <p:cNvSpPr txBox="1"/>
          <p:nvPr/>
        </p:nvSpPr>
        <p:spPr>
          <a:xfrm>
            <a:off x="7590133" y="18377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Potential att hitta fler användare som tar del av tidskrifter- och eller magasin mer frekvent! </a:t>
            </a:r>
            <a:endParaRPr sz="1333" i="1" kern="0">
              <a:solidFill>
                <a:srgbClr val="000000"/>
              </a:solidFill>
              <a:latin typeface="Lexend"/>
              <a:ea typeface="Lexend"/>
              <a:cs typeface="Lexend"/>
              <a:sym typeface="Lexend"/>
            </a:endParaRPr>
          </a:p>
        </p:txBody>
      </p:sp>
      <p:sp>
        <p:nvSpPr>
          <p:cNvPr id="164" name="Google Shape;164;p28"/>
          <p:cNvSpPr/>
          <p:nvPr/>
        </p:nvSpPr>
        <p:spPr>
          <a:xfrm>
            <a:off x="5050134" y="2256134"/>
            <a:ext cx="2495167" cy="567833"/>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165" name="Google Shape;165;p28"/>
          <p:cNvSpPr/>
          <p:nvPr/>
        </p:nvSpPr>
        <p:spPr>
          <a:xfrm>
            <a:off x="891700" y="1706633"/>
            <a:ext cx="4057600" cy="21932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Lexend ExtraLight"/>
              <a:ea typeface="Lexend ExtraLight"/>
              <a:cs typeface="Lexend ExtraLight"/>
              <a:sym typeface="Lexend Extra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9"/>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Bra utgångsläge - och potential framåt</a:t>
            </a:r>
            <a:endParaRPr sz="4000">
              <a:latin typeface="Lexend SemiBold"/>
              <a:ea typeface="Lexend SemiBold"/>
              <a:cs typeface="Lexend SemiBold"/>
              <a:sym typeface="Lexend SemiBold"/>
            </a:endParaRPr>
          </a:p>
        </p:txBody>
      </p:sp>
      <p:sp>
        <p:nvSpPr>
          <p:cNvPr id="171" name="Google Shape;171;p29"/>
          <p:cNvSpPr txBox="1"/>
          <p:nvPr/>
        </p:nvSpPr>
        <p:spPr>
          <a:xfrm>
            <a:off x="520389" y="1837733"/>
            <a:ext cx="4751200" cy="4073600"/>
          </a:xfrm>
          <a:prstGeom prst="rect">
            <a:avLst/>
          </a:prstGeom>
          <a:noFill/>
          <a:ln>
            <a:noFill/>
          </a:ln>
        </p:spPr>
        <p:txBody>
          <a:bodyPr spcFirstLastPara="1" wrap="square" lIns="121900" tIns="121900" rIns="121900" bIns="121900" anchor="t" anchorCtr="0">
            <a:noAutofit/>
          </a:bodyPr>
          <a:lstStyle/>
          <a:p>
            <a:pPr algn="ctr" defTabSz="1219261">
              <a:lnSpc>
                <a:spcPct val="115000"/>
              </a:lnSpc>
              <a:buClr>
                <a:srgbClr val="000000"/>
              </a:buClr>
            </a:pPr>
            <a:r>
              <a:rPr lang="sv" sz="1867" b="1" kern="0">
                <a:solidFill>
                  <a:srgbClr val="000000"/>
                </a:solidFill>
                <a:latin typeface="Lexend"/>
                <a:ea typeface="Lexend"/>
                <a:cs typeface="Lexend"/>
                <a:sym typeface="Lexend"/>
              </a:rPr>
              <a:t>86%</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tar del av nyheter och/eller medier </a:t>
            </a:r>
            <a:endParaRPr sz="1333"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minst en gång per dag</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25%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tidskrifts- och/eller magasinsinnehåll</a:t>
            </a:r>
            <a:br>
              <a:rPr lang="sv" sz="1333" kern="0">
                <a:solidFill>
                  <a:srgbClr val="000000"/>
                </a:solidFill>
                <a:latin typeface="Lexend"/>
                <a:ea typeface="Lexend"/>
                <a:cs typeface="Lexend"/>
                <a:sym typeface="Lexend"/>
              </a:rPr>
            </a:br>
            <a:r>
              <a:rPr lang="sv" sz="1333" kern="0">
                <a:solidFill>
                  <a:srgbClr val="000000"/>
                </a:solidFill>
                <a:latin typeface="Lexend"/>
                <a:ea typeface="Lexend"/>
                <a:cs typeface="Lexend"/>
                <a:sym typeface="Lexend"/>
              </a:rPr>
              <a:t>minst en gång per dag. </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75%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innehållet digitalt </a:t>
            </a:r>
            <a:endParaRPr sz="2000" kern="0">
              <a:solidFill>
                <a:srgbClr val="000000"/>
              </a:solidFill>
              <a:latin typeface="Lexend"/>
              <a:ea typeface="Lexend"/>
              <a:cs typeface="Lexend"/>
              <a:sym typeface="Lexend"/>
            </a:endParaRPr>
          </a:p>
          <a:p>
            <a:pPr marL="237079" algn="ctr" defTabSz="1219261">
              <a:lnSpc>
                <a:spcPct val="115000"/>
              </a:lnSpc>
              <a:spcBef>
                <a:spcPts val="1067"/>
              </a:spcBef>
              <a:buClr>
                <a:srgbClr val="000000"/>
              </a:buClr>
            </a:pPr>
            <a:endParaRPr sz="1333" kern="0">
              <a:solidFill>
                <a:srgbClr val="000000"/>
              </a:solidFill>
              <a:latin typeface="Arial"/>
              <a:cs typeface="Arial"/>
              <a:sym typeface="Arial"/>
            </a:endParaRPr>
          </a:p>
          <a:p>
            <a:pPr defTabSz="1219261">
              <a:buClr>
                <a:srgbClr val="000000"/>
              </a:buClr>
            </a:pPr>
            <a:endParaRPr sz="2000" kern="0">
              <a:solidFill>
                <a:srgbClr val="000000"/>
              </a:solidFill>
              <a:latin typeface="Arial"/>
              <a:cs typeface="Arial"/>
              <a:sym typeface="Arial"/>
            </a:endParaRPr>
          </a:p>
        </p:txBody>
      </p:sp>
      <p:sp>
        <p:nvSpPr>
          <p:cNvPr id="172" name="Google Shape;172;p29"/>
          <p:cNvSpPr txBox="1"/>
          <p:nvPr/>
        </p:nvSpPr>
        <p:spPr>
          <a:xfrm>
            <a:off x="7590133" y="18377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Potential att hitta fler användare som tar del av tidskrifter- och eller magasin mer frekvent! </a:t>
            </a:r>
            <a:endParaRPr sz="1333" i="1" kern="0">
              <a:solidFill>
                <a:srgbClr val="000000"/>
              </a:solidFill>
              <a:latin typeface="Lexend"/>
              <a:ea typeface="Lexend"/>
              <a:cs typeface="Lexend"/>
              <a:sym typeface="Lexend"/>
            </a:endParaRPr>
          </a:p>
        </p:txBody>
      </p:sp>
      <p:sp>
        <p:nvSpPr>
          <p:cNvPr id="173" name="Google Shape;173;p29"/>
          <p:cNvSpPr/>
          <p:nvPr/>
        </p:nvSpPr>
        <p:spPr>
          <a:xfrm>
            <a:off x="5050134" y="2256134"/>
            <a:ext cx="2495167" cy="567833"/>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174" name="Google Shape;174;p29"/>
          <p:cNvSpPr/>
          <p:nvPr/>
        </p:nvSpPr>
        <p:spPr>
          <a:xfrm>
            <a:off x="959267" y="3941905"/>
            <a:ext cx="3818800" cy="8048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
        <p:nvSpPr>
          <p:cNvPr id="175" name="Google Shape;175;p29"/>
          <p:cNvSpPr txBox="1"/>
          <p:nvPr/>
        </p:nvSpPr>
        <p:spPr>
          <a:xfrm>
            <a:off x="7703700" y="34709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Det finns en del i målgruppen som tar del av innehållet på analoga plattformar! </a:t>
            </a:r>
            <a:endParaRPr sz="1333" i="1" kern="0">
              <a:solidFill>
                <a:srgbClr val="000000"/>
              </a:solidFill>
              <a:latin typeface="Lexend"/>
              <a:ea typeface="Lexend"/>
              <a:cs typeface="Lexend"/>
              <a:sym typeface="Lexend"/>
            </a:endParaRPr>
          </a:p>
        </p:txBody>
      </p:sp>
      <p:sp>
        <p:nvSpPr>
          <p:cNvPr id="176" name="Google Shape;176;p29"/>
          <p:cNvSpPr/>
          <p:nvPr/>
        </p:nvSpPr>
        <p:spPr>
          <a:xfrm>
            <a:off x="5035167" y="3896325"/>
            <a:ext cx="2525067" cy="52246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177" name="Google Shape;177;p29"/>
          <p:cNvSpPr/>
          <p:nvPr/>
        </p:nvSpPr>
        <p:spPr>
          <a:xfrm>
            <a:off x="891700" y="1706633"/>
            <a:ext cx="4057600" cy="21932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Lexend ExtraLight"/>
              <a:ea typeface="Lexend ExtraLight"/>
              <a:cs typeface="Lexend ExtraLight"/>
              <a:sym typeface="Lexend Extra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0"/>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Bra utgångsläge - och potential framåt</a:t>
            </a:r>
            <a:endParaRPr sz="4000">
              <a:latin typeface="Lexend SemiBold"/>
              <a:ea typeface="Lexend SemiBold"/>
              <a:cs typeface="Lexend SemiBold"/>
              <a:sym typeface="Lexend SemiBold"/>
            </a:endParaRPr>
          </a:p>
        </p:txBody>
      </p:sp>
      <p:sp>
        <p:nvSpPr>
          <p:cNvPr id="183" name="Google Shape;183;p30"/>
          <p:cNvSpPr txBox="1"/>
          <p:nvPr/>
        </p:nvSpPr>
        <p:spPr>
          <a:xfrm>
            <a:off x="7590133" y="18377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Potential att hitta fler användare som tar del av tidskrifter- och eller magasin mer frekvent! </a:t>
            </a:r>
            <a:endParaRPr sz="1333" i="1" kern="0">
              <a:solidFill>
                <a:srgbClr val="000000"/>
              </a:solidFill>
              <a:latin typeface="Lexend"/>
              <a:ea typeface="Lexend"/>
              <a:cs typeface="Lexend"/>
              <a:sym typeface="Lexend"/>
            </a:endParaRPr>
          </a:p>
        </p:txBody>
      </p:sp>
      <p:sp>
        <p:nvSpPr>
          <p:cNvPr id="184" name="Google Shape;184;p30"/>
          <p:cNvSpPr/>
          <p:nvPr/>
        </p:nvSpPr>
        <p:spPr>
          <a:xfrm>
            <a:off x="5050134" y="2256134"/>
            <a:ext cx="2495167" cy="567833"/>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185" name="Google Shape;185;p30"/>
          <p:cNvSpPr txBox="1"/>
          <p:nvPr/>
        </p:nvSpPr>
        <p:spPr>
          <a:xfrm>
            <a:off x="7703700" y="34709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Det finns en del i målgruppen som tar del av innehållet på analoga plattformar! </a:t>
            </a:r>
            <a:endParaRPr sz="1333" i="1" kern="0">
              <a:solidFill>
                <a:srgbClr val="000000"/>
              </a:solidFill>
              <a:latin typeface="Lexend"/>
              <a:ea typeface="Lexend"/>
              <a:cs typeface="Lexend"/>
              <a:sym typeface="Lexend"/>
            </a:endParaRPr>
          </a:p>
        </p:txBody>
      </p:sp>
      <p:sp>
        <p:nvSpPr>
          <p:cNvPr id="186" name="Google Shape;186;p30"/>
          <p:cNvSpPr/>
          <p:nvPr/>
        </p:nvSpPr>
        <p:spPr>
          <a:xfrm>
            <a:off x="5035167" y="3896325"/>
            <a:ext cx="2525067" cy="52246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187" name="Google Shape;187;p30"/>
          <p:cNvSpPr txBox="1"/>
          <p:nvPr/>
        </p:nvSpPr>
        <p:spPr>
          <a:xfrm>
            <a:off x="504163" y="1837733"/>
            <a:ext cx="4751200" cy="4073600"/>
          </a:xfrm>
          <a:prstGeom prst="rect">
            <a:avLst/>
          </a:prstGeom>
          <a:noFill/>
          <a:ln>
            <a:noFill/>
          </a:ln>
        </p:spPr>
        <p:txBody>
          <a:bodyPr spcFirstLastPara="1" wrap="square" lIns="121900" tIns="121900" rIns="121900" bIns="121900" anchor="t" anchorCtr="0">
            <a:noAutofit/>
          </a:bodyPr>
          <a:lstStyle/>
          <a:p>
            <a:pPr algn="ctr" defTabSz="1219261">
              <a:lnSpc>
                <a:spcPct val="115000"/>
              </a:lnSpc>
              <a:buClr>
                <a:srgbClr val="000000"/>
              </a:buClr>
            </a:pPr>
            <a:r>
              <a:rPr lang="sv" sz="1867" b="1" kern="0">
                <a:solidFill>
                  <a:srgbClr val="000000"/>
                </a:solidFill>
                <a:latin typeface="Lexend"/>
                <a:ea typeface="Lexend"/>
                <a:cs typeface="Lexend"/>
                <a:sym typeface="Lexend"/>
              </a:rPr>
              <a:t>86%</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tar del av nyheter och/eller medier </a:t>
            </a:r>
            <a:endParaRPr sz="1333"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minst en gång per dag</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25%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tidskrifts- och/eller magasinsinnehåll</a:t>
            </a:r>
            <a:br>
              <a:rPr lang="sv" sz="1333" kern="0">
                <a:solidFill>
                  <a:srgbClr val="000000"/>
                </a:solidFill>
                <a:latin typeface="Lexend"/>
                <a:ea typeface="Lexend"/>
                <a:cs typeface="Lexend"/>
                <a:sym typeface="Lexend"/>
              </a:rPr>
            </a:br>
            <a:r>
              <a:rPr lang="sv" sz="1333" kern="0">
                <a:solidFill>
                  <a:srgbClr val="000000"/>
                </a:solidFill>
                <a:latin typeface="Lexend"/>
                <a:ea typeface="Lexend"/>
                <a:cs typeface="Lexend"/>
                <a:sym typeface="Lexend"/>
              </a:rPr>
              <a:t>minst en gång per dag. </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75%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innehållet digitalt </a:t>
            </a:r>
            <a:endParaRPr sz="2000" kern="0">
              <a:solidFill>
                <a:srgbClr val="000000"/>
              </a:solidFill>
              <a:latin typeface="Lexend"/>
              <a:ea typeface="Lexend"/>
              <a:cs typeface="Lexend"/>
              <a:sym typeface="Lexend"/>
            </a:endParaRPr>
          </a:p>
          <a:p>
            <a:pPr marL="2065970" defTabSz="1219261">
              <a:lnSpc>
                <a:spcPct val="115000"/>
              </a:lnSpc>
              <a:spcBef>
                <a:spcPts val="1067"/>
              </a:spcBef>
              <a:buClr>
                <a:srgbClr val="000000"/>
              </a:buClr>
              <a:buSzPts val="1100"/>
            </a:pPr>
            <a:r>
              <a:rPr lang="sv" sz="1867" b="1" kern="0">
                <a:solidFill>
                  <a:srgbClr val="000000"/>
                </a:solidFill>
                <a:latin typeface="Lexend"/>
                <a:ea typeface="Lexend"/>
                <a:cs typeface="Lexend"/>
                <a:sym typeface="Lexend"/>
              </a:rPr>
              <a:t>63%</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marL="237079" algn="ctr" defTabSz="1219261">
              <a:lnSpc>
                <a:spcPct val="115000"/>
              </a:lnSpc>
              <a:spcBef>
                <a:spcPts val="1067"/>
              </a:spcBef>
              <a:buClr>
                <a:srgbClr val="000000"/>
              </a:buClr>
              <a:buSzPts val="1100"/>
            </a:pPr>
            <a:r>
              <a:rPr lang="sv" sz="1333" kern="0">
                <a:solidFill>
                  <a:srgbClr val="000000"/>
                </a:solidFill>
                <a:latin typeface="Lexend"/>
                <a:ea typeface="Lexend"/>
                <a:cs typeface="Lexend"/>
                <a:sym typeface="Lexend"/>
              </a:rPr>
              <a:t>tycker att det är “bra eller väldigt bra” spenderad tid när de tar del av tidskrifts- och magasinsinnehåll. </a:t>
            </a:r>
            <a:endParaRPr sz="1333" kern="0">
              <a:solidFill>
                <a:srgbClr val="000000"/>
              </a:solidFill>
              <a:latin typeface="Lexend"/>
              <a:ea typeface="Lexend"/>
              <a:cs typeface="Lexend"/>
              <a:sym typeface="Lexend"/>
            </a:endParaRPr>
          </a:p>
          <a:p>
            <a:pPr defTabSz="1219261">
              <a:buClr>
                <a:srgbClr val="000000"/>
              </a:buClr>
              <a:buSzPts val="1100"/>
            </a:pPr>
            <a:endParaRPr sz="2000" kern="0">
              <a:solidFill>
                <a:srgbClr val="000000"/>
              </a:solidFill>
              <a:latin typeface="Arial"/>
              <a:cs typeface="Arial"/>
              <a:sym typeface="Arial"/>
            </a:endParaRPr>
          </a:p>
          <a:p>
            <a:pPr marL="237079" algn="ctr" defTabSz="1219261">
              <a:lnSpc>
                <a:spcPct val="115000"/>
              </a:lnSpc>
              <a:spcBef>
                <a:spcPts val="1067"/>
              </a:spcBef>
              <a:buClr>
                <a:srgbClr val="000000"/>
              </a:buClr>
            </a:pPr>
            <a:endParaRPr sz="1333" kern="0">
              <a:solidFill>
                <a:srgbClr val="000000"/>
              </a:solidFill>
              <a:latin typeface="Arial"/>
              <a:cs typeface="Arial"/>
              <a:sym typeface="Arial"/>
            </a:endParaRPr>
          </a:p>
          <a:p>
            <a:pPr defTabSz="1219261">
              <a:buClr>
                <a:srgbClr val="000000"/>
              </a:buClr>
            </a:pPr>
            <a:endParaRPr sz="2000" kern="0">
              <a:solidFill>
                <a:srgbClr val="000000"/>
              </a:solidFill>
              <a:latin typeface="Arial"/>
              <a:cs typeface="Arial"/>
              <a:sym typeface="Arial"/>
            </a:endParaRPr>
          </a:p>
        </p:txBody>
      </p:sp>
      <p:sp>
        <p:nvSpPr>
          <p:cNvPr id="188" name="Google Shape;188;p30"/>
          <p:cNvSpPr/>
          <p:nvPr/>
        </p:nvSpPr>
        <p:spPr>
          <a:xfrm>
            <a:off x="984024" y="3941905"/>
            <a:ext cx="3818800" cy="8048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
        <p:nvSpPr>
          <p:cNvPr id="189" name="Google Shape;189;p30"/>
          <p:cNvSpPr/>
          <p:nvPr/>
        </p:nvSpPr>
        <p:spPr>
          <a:xfrm>
            <a:off x="875473" y="1706633"/>
            <a:ext cx="4057600" cy="21932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Lexend ExtraLight"/>
              <a:ea typeface="Lexend ExtraLight"/>
              <a:cs typeface="Lexend ExtraLight"/>
              <a:sym typeface="Lexend Extra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1"/>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sz="4000">
                <a:latin typeface="Lexend SemiBold"/>
                <a:ea typeface="Lexend SemiBold"/>
                <a:cs typeface="Lexend SemiBold"/>
                <a:sym typeface="Lexend SemiBold"/>
              </a:rPr>
              <a:t>Bra utgångsläge - och potential framåt</a:t>
            </a:r>
            <a:endParaRPr sz="4000">
              <a:latin typeface="Lexend SemiBold"/>
              <a:ea typeface="Lexend SemiBold"/>
              <a:cs typeface="Lexend SemiBold"/>
              <a:sym typeface="Lexend SemiBold"/>
            </a:endParaRPr>
          </a:p>
        </p:txBody>
      </p:sp>
      <p:sp>
        <p:nvSpPr>
          <p:cNvPr id="195" name="Google Shape;195;p31"/>
          <p:cNvSpPr txBox="1"/>
          <p:nvPr/>
        </p:nvSpPr>
        <p:spPr>
          <a:xfrm>
            <a:off x="493067" y="1837733"/>
            <a:ext cx="4751200" cy="4073600"/>
          </a:xfrm>
          <a:prstGeom prst="rect">
            <a:avLst/>
          </a:prstGeom>
          <a:noFill/>
          <a:ln>
            <a:noFill/>
          </a:ln>
        </p:spPr>
        <p:txBody>
          <a:bodyPr spcFirstLastPara="1" wrap="square" lIns="121900" tIns="121900" rIns="121900" bIns="121900" anchor="t" anchorCtr="0">
            <a:noAutofit/>
          </a:bodyPr>
          <a:lstStyle/>
          <a:p>
            <a:pPr algn="ctr" defTabSz="1219261">
              <a:lnSpc>
                <a:spcPct val="115000"/>
              </a:lnSpc>
              <a:buClr>
                <a:srgbClr val="000000"/>
              </a:buClr>
            </a:pPr>
            <a:r>
              <a:rPr lang="sv" sz="1867" b="1" kern="0">
                <a:solidFill>
                  <a:srgbClr val="000000"/>
                </a:solidFill>
                <a:latin typeface="Lexend"/>
                <a:ea typeface="Lexend"/>
                <a:cs typeface="Lexend"/>
                <a:sym typeface="Lexend"/>
              </a:rPr>
              <a:t>86%</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tar del av nyheter och/eller medier </a:t>
            </a:r>
            <a:endParaRPr sz="1333" kern="0">
              <a:solidFill>
                <a:srgbClr val="000000"/>
              </a:solidFill>
              <a:latin typeface="Lexend"/>
              <a:ea typeface="Lexend"/>
              <a:cs typeface="Lexend"/>
              <a:sym typeface="Lexend"/>
            </a:endParaRPr>
          </a:p>
          <a:p>
            <a:pPr algn="ctr" defTabSz="1219261">
              <a:lnSpc>
                <a:spcPct val="115000"/>
              </a:lnSpc>
              <a:buClr>
                <a:srgbClr val="000000"/>
              </a:buClr>
            </a:pPr>
            <a:r>
              <a:rPr lang="sv" sz="1333" kern="0">
                <a:solidFill>
                  <a:srgbClr val="000000"/>
                </a:solidFill>
                <a:latin typeface="Lexend"/>
                <a:ea typeface="Lexend"/>
                <a:cs typeface="Lexend"/>
                <a:sym typeface="Lexend"/>
              </a:rPr>
              <a:t>minst en gång per dag</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25%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tidskrifts- och/eller magasinsinnehåll</a:t>
            </a:r>
            <a:br>
              <a:rPr lang="sv" sz="1333" kern="0">
                <a:solidFill>
                  <a:srgbClr val="000000"/>
                </a:solidFill>
                <a:latin typeface="Lexend"/>
                <a:ea typeface="Lexend"/>
                <a:cs typeface="Lexend"/>
                <a:sym typeface="Lexend"/>
              </a:rPr>
            </a:br>
            <a:r>
              <a:rPr lang="sv" sz="1333" kern="0">
                <a:solidFill>
                  <a:srgbClr val="000000"/>
                </a:solidFill>
                <a:latin typeface="Lexend"/>
                <a:ea typeface="Lexend"/>
                <a:cs typeface="Lexend"/>
                <a:sym typeface="Lexend"/>
              </a:rPr>
              <a:t>minst en gång per dag. </a:t>
            </a:r>
            <a:endParaRPr sz="1333"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867" b="1" kern="0">
                <a:solidFill>
                  <a:srgbClr val="000000"/>
                </a:solidFill>
                <a:latin typeface="Lexend"/>
                <a:ea typeface="Lexend"/>
                <a:cs typeface="Lexend"/>
                <a:sym typeface="Lexend"/>
              </a:rPr>
              <a:t>75%</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tar del av innehållet digitalt </a:t>
            </a:r>
            <a:endParaRPr sz="2000" kern="0">
              <a:solidFill>
                <a:srgbClr val="000000"/>
              </a:solidFill>
              <a:latin typeface="Lexend"/>
              <a:ea typeface="Lexend"/>
              <a:cs typeface="Lexend"/>
              <a:sym typeface="Lexend"/>
            </a:endParaRPr>
          </a:p>
          <a:p>
            <a:pPr marL="2065970" defTabSz="1219261">
              <a:lnSpc>
                <a:spcPct val="115000"/>
              </a:lnSpc>
              <a:spcBef>
                <a:spcPts val="1067"/>
              </a:spcBef>
              <a:buClr>
                <a:srgbClr val="000000"/>
              </a:buClr>
            </a:pPr>
            <a:r>
              <a:rPr lang="sv" sz="1867" b="1" kern="0">
                <a:solidFill>
                  <a:srgbClr val="000000"/>
                </a:solidFill>
                <a:latin typeface="Lexend"/>
                <a:ea typeface="Lexend"/>
                <a:cs typeface="Lexend"/>
                <a:sym typeface="Lexend"/>
              </a:rPr>
              <a:t>63%</a:t>
            </a:r>
            <a:r>
              <a:rPr lang="sv" sz="1867" kern="0">
                <a:solidFill>
                  <a:srgbClr val="000000"/>
                </a:solidFill>
                <a:latin typeface="Lexend"/>
                <a:ea typeface="Lexend"/>
                <a:cs typeface="Lexend"/>
                <a:sym typeface="Lexend"/>
              </a:rPr>
              <a:t> </a:t>
            </a:r>
            <a:endParaRPr sz="1867" kern="0">
              <a:solidFill>
                <a:srgbClr val="000000"/>
              </a:solidFill>
              <a:latin typeface="Lexend"/>
              <a:ea typeface="Lexend"/>
              <a:cs typeface="Lexend"/>
              <a:sym typeface="Lexend"/>
            </a:endParaRPr>
          </a:p>
          <a:p>
            <a:pPr marL="237079" algn="ctr" defTabSz="1219261">
              <a:lnSpc>
                <a:spcPct val="115000"/>
              </a:lnSpc>
              <a:spcBef>
                <a:spcPts val="1067"/>
              </a:spcBef>
              <a:buClr>
                <a:srgbClr val="000000"/>
              </a:buClr>
            </a:pPr>
            <a:r>
              <a:rPr lang="sv" sz="1333" kern="0">
                <a:solidFill>
                  <a:srgbClr val="000000"/>
                </a:solidFill>
                <a:latin typeface="Lexend"/>
                <a:ea typeface="Lexend"/>
                <a:cs typeface="Lexend"/>
                <a:sym typeface="Lexend"/>
              </a:rPr>
              <a:t>tycker att det är “bra eller väldigt bra” spenderad tid när de tar del av tidskrifts- och magasinsinnehåll. </a:t>
            </a:r>
            <a:endParaRPr sz="1333" kern="0">
              <a:solidFill>
                <a:srgbClr val="000000"/>
              </a:solidFill>
              <a:latin typeface="Lexend"/>
              <a:ea typeface="Lexend"/>
              <a:cs typeface="Lexend"/>
              <a:sym typeface="Lexend"/>
            </a:endParaRPr>
          </a:p>
          <a:p>
            <a:pPr defTabSz="1219261">
              <a:buClr>
                <a:srgbClr val="000000"/>
              </a:buClr>
            </a:pPr>
            <a:endParaRPr sz="2000" kern="0">
              <a:solidFill>
                <a:srgbClr val="000000"/>
              </a:solidFill>
              <a:latin typeface="Arial"/>
              <a:cs typeface="Arial"/>
              <a:sym typeface="Arial"/>
            </a:endParaRPr>
          </a:p>
        </p:txBody>
      </p:sp>
      <p:sp>
        <p:nvSpPr>
          <p:cNvPr id="196" name="Google Shape;196;p31"/>
          <p:cNvSpPr/>
          <p:nvPr/>
        </p:nvSpPr>
        <p:spPr>
          <a:xfrm>
            <a:off x="1036967" y="1706633"/>
            <a:ext cx="3818800" cy="21932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
        <p:nvSpPr>
          <p:cNvPr id="197" name="Google Shape;197;p31"/>
          <p:cNvSpPr txBox="1"/>
          <p:nvPr/>
        </p:nvSpPr>
        <p:spPr>
          <a:xfrm>
            <a:off x="7590133" y="18377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Potential att hitta fler användare som tar del av tidskrifter- och eller magasin mer frekvent! </a:t>
            </a:r>
            <a:endParaRPr sz="1333" i="1" kern="0">
              <a:solidFill>
                <a:srgbClr val="000000"/>
              </a:solidFill>
              <a:latin typeface="Lexend"/>
              <a:ea typeface="Lexend"/>
              <a:cs typeface="Lexend"/>
              <a:sym typeface="Lexend"/>
            </a:endParaRPr>
          </a:p>
        </p:txBody>
      </p:sp>
      <p:sp>
        <p:nvSpPr>
          <p:cNvPr id="198" name="Google Shape;198;p31"/>
          <p:cNvSpPr/>
          <p:nvPr/>
        </p:nvSpPr>
        <p:spPr>
          <a:xfrm>
            <a:off x="5050134" y="2256134"/>
            <a:ext cx="2495167" cy="567833"/>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199" name="Google Shape;199;p31"/>
          <p:cNvSpPr/>
          <p:nvPr/>
        </p:nvSpPr>
        <p:spPr>
          <a:xfrm>
            <a:off x="959267" y="3824933"/>
            <a:ext cx="3818800" cy="9356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
        <p:nvSpPr>
          <p:cNvPr id="200" name="Google Shape;200;p31"/>
          <p:cNvSpPr txBox="1"/>
          <p:nvPr/>
        </p:nvSpPr>
        <p:spPr>
          <a:xfrm>
            <a:off x="7703700" y="3470933"/>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Det finns en del i målgruppen som tar del av innehållet på analoga plattformar! </a:t>
            </a:r>
            <a:endParaRPr sz="1333" i="1" kern="0">
              <a:solidFill>
                <a:srgbClr val="000000"/>
              </a:solidFill>
              <a:latin typeface="Lexend"/>
              <a:ea typeface="Lexend"/>
              <a:cs typeface="Lexend"/>
              <a:sym typeface="Lexend"/>
            </a:endParaRPr>
          </a:p>
        </p:txBody>
      </p:sp>
      <p:sp>
        <p:nvSpPr>
          <p:cNvPr id="201" name="Google Shape;201;p31"/>
          <p:cNvSpPr/>
          <p:nvPr/>
        </p:nvSpPr>
        <p:spPr>
          <a:xfrm>
            <a:off x="5035167" y="3896325"/>
            <a:ext cx="2525067" cy="52246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02" name="Google Shape;202;p31"/>
          <p:cNvSpPr/>
          <p:nvPr/>
        </p:nvSpPr>
        <p:spPr>
          <a:xfrm>
            <a:off x="881533" y="4760533"/>
            <a:ext cx="4362800" cy="1325600"/>
          </a:xfrm>
          <a:prstGeom prst="roundRect">
            <a:avLst>
              <a:gd name="adj" fmla="val 16667"/>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
        <p:nvSpPr>
          <p:cNvPr id="203" name="Google Shape;203;p31"/>
          <p:cNvSpPr txBox="1"/>
          <p:nvPr/>
        </p:nvSpPr>
        <p:spPr>
          <a:xfrm>
            <a:off x="7832209" y="4660272"/>
            <a:ext cx="24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333" i="1" kern="0">
                <a:solidFill>
                  <a:srgbClr val="000000"/>
                </a:solidFill>
                <a:latin typeface="Lexend"/>
                <a:ea typeface="Lexend"/>
                <a:cs typeface="Lexend"/>
                <a:sym typeface="Lexend"/>
              </a:rPr>
              <a:t>Innehållet i magasin och tidskrifter är relevant för målgruppen! </a:t>
            </a:r>
            <a:endParaRPr sz="1333" i="1" kern="0">
              <a:solidFill>
                <a:srgbClr val="000000"/>
              </a:solidFill>
              <a:latin typeface="Lexend"/>
              <a:ea typeface="Lexend"/>
              <a:cs typeface="Lexend"/>
              <a:sym typeface="Lexend"/>
            </a:endParaRPr>
          </a:p>
        </p:txBody>
      </p:sp>
      <p:sp>
        <p:nvSpPr>
          <p:cNvPr id="204" name="Google Shape;204;p31"/>
          <p:cNvSpPr/>
          <p:nvPr/>
        </p:nvSpPr>
        <p:spPr>
          <a:xfrm>
            <a:off x="5408700" y="4735504"/>
            <a:ext cx="2420467" cy="494933"/>
          </a:xfrm>
          <a:custGeom>
            <a:avLst/>
            <a:gdLst/>
            <a:ahLst/>
            <a:cxnLst/>
            <a:rect l="l" t="t" r="r" b="b"/>
            <a:pathLst>
              <a:path w="72614" h="14848" extrusionOk="0">
                <a:moveTo>
                  <a:pt x="0" y="11231"/>
                </a:moveTo>
                <a:cubicBezTo>
                  <a:pt x="15258" y="11231"/>
                  <a:pt x="43212" y="-1578"/>
                  <a:pt x="45720" y="13473"/>
                </a:cubicBezTo>
                <a:cubicBezTo>
                  <a:pt x="46575" y="18606"/>
                  <a:pt x="29940" y="7292"/>
                  <a:pt x="33618" y="3611"/>
                </a:cubicBezTo>
                <a:cubicBezTo>
                  <a:pt x="43001" y="-5779"/>
                  <a:pt x="60747" y="5733"/>
                  <a:pt x="72614" y="1168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2"/>
          <p:cNvSpPr txBox="1">
            <a:spLocks noGrp="1"/>
          </p:cNvSpPr>
          <p:nvPr>
            <p:ph type="title"/>
          </p:nvPr>
        </p:nvSpPr>
        <p:spPr>
          <a:xfrm>
            <a:off x="1036984" y="381028"/>
            <a:ext cx="10515601" cy="1325563"/>
          </a:xfrm>
          <a:prstGeom prst="rect">
            <a:avLst/>
          </a:prstGeom>
          <a:noFill/>
          <a:ln>
            <a:noFill/>
          </a:ln>
        </p:spPr>
        <p:txBody>
          <a:bodyPr spcFirstLastPara="1" vert="horz" wrap="square" lIns="45700" tIns="45700" rIns="45700" bIns="45700" rtlCol="0" anchor="ctr" anchorCtr="0">
            <a:normAutofit/>
          </a:bodyPr>
          <a:lstStyle/>
          <a:p>
            <a:pPr>
              <a:buSzPts val="3100"/>
            </a:pPr>
            <a:r>
              <a:rPr lang="sv" sz="3600">
                <a:latin typeface="Lexend SemiBold"/>
                <a:ea typeface="Lexend SemiBold"/>
                <a:cs typeface="Lexend SemiBold"/>
                <a:sym typeface="Lexend SemiBold"/>
              </a:rPr>
              <a:t>Framtidens tidskrifter: Vad vill unga ha?</a:t>
            </a:r>
            <a:endParaRPr sz="3867">
              <a:latin typeface="Lexend SemiBold"/>
              <a:ea typeface="Lexend SemiBold"/>
              <a:cs typeface="Lexend SemiBold"/>
              <a:sym typeface="Lexend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3"/>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100"/>
            </a:pPr>
            <a:r>
              <a:rPr lang="sv" sz="3600">
                <a:latin typeface="Lexend SemiBold"/>
                <a:ea typeface="Lexend SemiBold"/>
                <a:cs typeface="Lexend SemiBold"/>
                <a:sym typeface="Lexend SemiBold"/>
              </a:rPr>
              <a:t>Framtidens tidskrifter: Vad vill unga ha?</a:t>
            </a:r>
            <a:endParaRPr sz="3867">
              <a:latin typeface="Lexend SemiBold"/>
              <a:ea typeface="Lexend SemiBold"/>
              <a:cs typeface="Lexend SemiBold"/>
              <a:sym typeface="Lexend SemiBold"/>
            </a:endParaRPr>
          </a:p>
        </p:txBody>
      </p:sp>
      <p:pic>
        <p:nvPicPr>
          <p:cNvPr id="215" name="Google Shape;215;p33"/>
          <p:cNvPicPr preferRelativeResize="0"/>
          <p:nvPr/>
        </p:nvPicPr>
        <p:blipFill>
          <a:blip r:embed="rId3">
            <a:alphaModFix/>
          </a:blip>
          <a:stretch>
            <a:fillRect/>
          </a:stretch>
        </p:blipFill>
        <p:spPr>
          <a:xfrm>
            <a:off x="1036967" y="1333951"/>
            <a:ext cx="6373900" cy="5124332"/>
          </a:xfrm>
          <a:prstGeom prst="rect">
            <a:avLst/>
          </a:prstGeom>
          <a:noFill/>
          <a:ln>
            <a:noFill/>
          </a:ln>
        </p:spPr>
      </p:pic>
      <p:sp>
        <p:nvSpPr>
          <p:cNvPr id="216" name="Google Shape;216;p33"/>
          <p:cNvSpPr txBox="1"/>
          <p:nvPr/>
        </p:nvSpPr>
        <p:spPr>
          <a:xfrm>
            <a:off x="7294200" y="1713917"/>
            <a:ext cx="2942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Automatisk källkritik och faktakontroll</a:t>
            </a:r>
            <a:endParaRPr sz="1600" i="1" kern="0">
              <a:solidFill>
                <a:srgbClr val="000000"/>
              </a:solidFill>
              <a:latin typeface="Lexend"/>
              <a:ea typeface="Lexend"/>
              <a:cs typeface="Lexend"/>
              <a:sym typeface="Lexend"/>
            </a:endParaRPr>
          </a:p>
        </p:txBody>
      </p:sp>
      <p:sp>
        <p:nvSpPr>
          <p:cNvPr id="217" name="Google Shape;217;p33"/>
          <p:cNvSpPr txBox="1"/>
          <p:nvPr/>
        </p:nvSpPr>
        <p:spPr>
          <a:xfrm>
            <a:off x="1373128" y="1887865"/>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54%</a:t>
            </a:r>
            <a:endParaRPr sz="2000" b="1" kern="0">
              <a:solidFill>
                <a:srgbClr val="000000"/>
              </a:solidFill>
              <a:latin typeface="Lexend"/>
              <a:ea typeface="Lexend"/>
              <a:cs typeface="Lexend"/>
              <a:sym typeface="Lexend"/>
            </a:endParaRPr>
          </a:p>
        </p:txBody>
      </p:sp>
      <p:sp>
        <p:nvSpPr>
          <p:cNvPr id="218" name="Google Shape;218;p33"/>
          <p:cNvSpPr txBox="1"/>
          <p:nvPr/>
        </p:nvSpPr>
        <p:spPr>
          <a:xfrm>
            <a:off x="1373147" y="271955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46%</a:t>
            </a:r>
            <a:endParaRPr sz="2000" b="1" kern="0">
              <a:solidFill>
                <a:srgbClr val="000000"/>
              </a:solidFill>
              <a:latin typeface="Lexend"/>
              <a:ea typeface="Lexend"/>
              <a:cs typeface="Lexend"/>
              <a:sym typeface="Lexend"/>
            </a:endParaRPr>
          </a:p>
        </p:txBody>
      </p:sp>
      <p:sp>
        <p:nvSpPr>
          <p:cNvPr id="219" name="Google Shape;219;p33"/>
          <p:cNvSpPr txBox="1"/>
          <p:nvPr/>
        </p:nvSpPr>
        <p:spPr>
          <a:xfrm>
            <a:off x="1373147" y="3537808"/>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36%</a:t>
            </a:r>
            <a:endParaRPr sz="2000" b="1" kern="0">
              <a:solidFill>
                <a:srgbClr val="000000"/>
              </a:solidFill>
              <a:latin typeface="Lexend"/>
              <a:ea typeface="Lexend"/>
              <a:cs typeface="Lexend"/>
              <a:sym typeface="Lexend"/>
            </a:endParaRPr>
          </a:p>
        </p:txBody>
      </p:sp>
      <p:sp>
        <p:nvSpPr>
          <p:cNvPr id="220" name="Google Shape;220;p33"/>
          <p:cNvSpPr txBox="1"/>
          <p:nvPr/>
        </p:nvSpPr>
        <p:spPr>
          <a:xfrm>
            <a:off x="1373139" y="436454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16%</a:t>
            </a:r>
            <a:endParaRPr sz="2000" b="1" kern="0">
              <a:solidFill>
                <a:srgbClr val="000000"/>
              </a:solidFill>
              <a:latin typeface="Lexend"/>
              <a:ea typeface="Lexend"/>
              <a:cs typeface="Lexend"/>
              <a:sym typeface="Lexend"/>
            </a:endParaRPr>
          </a:p>
        </p:txBody>
      </p:sp>
      <p:sp>
        <p:nvSpPr>
          <p:cNvPr id="221" name="Google Shape;221;p33"/>
          <p:cNvSpPr txBox="1"/>
          <p:nvPr/>
        </p:nvSpPr>
        <p:spPr>
          <a:xfrm>
            <a:off x="1305915" y="519128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14%</a:t>
            </a:r>
            <a:endParaRPr sz="2000" b="1" kern="0">
              <a:solidFill>
                <a:srgbClr val="000000"/>
              </a:solidFill>
              <a:latin typeface="Lexend"/>
              <a:ea typeface="Lexend"/>
              <a:cs typeface="Lexend"/>
              <a:sym typeface="Lexend"/>
            </a:endParaRPr>
          </a:p>
        </p:txBody>
      </p:sp>
      <p:sp>
        <p:nvSpPr>
          <p:cNvPr id="222" name="Google Shape;222;p33"/>
          <p:cNvSpPr/>
          <p:nvPr/>
        </p:nvSpPr>
        <p:spPr>
          <a:xfrm>
            <a:off x="4579467" y="1996448"/>
            <a:ext cx="2714741" cy="328945"/>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23" name="Google Shape;223;p33"/>
          <p:cNvSpPr/>
          <p:nvPr/>
        </p:nvSpPr>
        <p:spPr>
          <a:xfrm>
            <a:off x="528100" y="2541633"/>
            <a:ext cx="7369200" cy="4028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4"/>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100"/>
            </a:pPr>
            <a:r>
              <a:rPr lang="sv" sz="3600">
                <a:latin typeface="Lexend SemiBold"/>
                <a:ea typeface="Lexend SemiBold"/>
                <a:cs typeface="Lexend SemiBold"/>
                <a:sym typeface="Lexend SemiBold"/>
              </a:rPr>
              <a:t>Framtidens tidskrifter: Vad vill unga ha?</a:t>
            </a:r>
            <a:endParaRPr sz="3867">
              <a:latin typeface="Lexend SemiBold"/>
              <a:ea typeface="Lexend SemiBold"/>
              <a:cs typeface="Lexend SemiBold"/>
              <a:sym typeface="Lexend SemiBold"/>
            </a:endParaRPr>
          </a:p>
        </p:txBody>
      </p:sp>
      <p:pic>
        <p:nvPicPr>
          <p:cNvPr id="229" name="Google Shape;229;p34"/>
          <p:cNvPicPr preferRelativeResize="0"/>
          <p:nvPr/>
        </p:nvPicPr>
        <p:blipFill>
          <a:blip r:embed="rId3">
            <a:alphaModFix/>
          </a:blip>
          <a:stretch>
            <a:fillRect/>
          </a:stretch>
        </p:blipFill>
        <p:spPr>
          <a:xfrm>
            <a:off x="1036967" y="1333951"/>
            <a:ext cx="6373900" cy="5124332"/>
          </a:xfrm>
          <a:prstGeom prst="rect">
            <a:avLst/>
          </a:prstGeom>
          <a:noFill/>
          <a:ln>
            <a:noFill/>
          </a:ln>
        </p:spPr>
      </p:pic>
      <p:sp>
        <p:nvSpPr>
          <p:cNvPr id="230" name="Google Shape;230;p34"/>
          <p:cNvSpPr txBox="1"/>
          <p:nvPr/>
        </p:nvSpPr>
        <p:spPr>
          <a:xfrm>
            <a:off x="7294200" y="1713917"/>
            <a:ext cx="2942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Automatisk källkritik och faktakontroll</a:t>
            </a:r>
            <a:endParaRPr sz="1600" i="1" kern="0">
              <a:solidFill>
                <a:srgbClr val="000000"/>
              </a:solidFill>
              <a:latin typeface="Lexend"/>
              <a:ea typeface="Lexend"/>
              <a:cs typeface="Lexend"/>
              <a:sym typeface="Lexend"/>
            </a:endParaRPr>
          </a:p>
        </p:txBody>
      </p:sp>
      <p:sp>
        <p:nvSpPr>
          <p:cNvPr id="231" name="Google Shape;231;p34"/>
          <p:cNvSpPr txBox="1"/>
          <p:nvPr/>
        </p:nvSpPr>
        <p:spPr>
          <a:xfrm>
            <a:off x="1373128" y="1887865"/>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54%</a:t>
            </a:r>
            <a:endParaRPr sz="2000" b="1" kern="0">
              <a:solidFill>
                <a:srgbClr val="000000"/>
              </a:solidFill>
              <a:latin typeface="Lexend"/>
              <a:ea typeface="Lexend"/>
              <a:cs typeface="Lexend"/>
              <a:sym typeface="Lexend"/>
            </a:endParaRPr>
          </a:p>
        </p:txBody>
      </p:sp>
      <p:sp>
        <p:nvSpPr>
          <p:cNvPr id="232" name="Google Shape;232;p34"/>
          <p:cNvSpPr txBox="1"/>
          <p:nvPr/>
        </p:nvSpPr>
        <p:spPr>
          <a:xfrm>
            <a:off x="7213600" y="2571151"/>
            <a:ext cx="32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Efterfrågan på fördjupning</a:t>
            </a:r>
            <a:endParaRPr sz="1600" i="1" kern="0">
              <a:solidFill>
                <a:srgbClr val="000000"/>
              </a:solidFill>
              <a:latin typeface="Lexend"/>
              <a:ea typeface="Lexend"/>
              <a:cs typeface="Lexend"/>
              <a:sym typeface="Lexend"/>
            </a:endParaRPr>
          </a:p>
        </p:txBody>
      </p:sp>
      <p:sp>
        <p:nvSpPr>
          <p:cNvPr id="233" name="Google Shape;233;p34"/>
          <p:cNvSpPr txBox="1"/>
          <p:nvPr/>
        </p:nvSpPr>
        <p:spPr>
          <a:xfrm>
            <a:off x="1373147" y="271955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46%</a:t>
            </a:r>
            <a:endParaRPr sz="2000" b="1" kern="0">
              <a:solidFill>
                <a:srgbClr val="000000"/>
              </a:solidFill>
              <a:latin typeface="Lexend"/>
              <a:ea typeface="Lexend"/>
              <a:cs typeface="Lexend"/>
              <a:sym typeface="Lexend"/>
            </a:endParaRPr>
          </a:p>
        </p:txBody>
      </p:sp>
      <p:sp>
        <p:nvSpPr>
          <p:cNvPr id="234" name="Google Shape;234;p34"/>
          <p:cNvSpPr/>
          <p:nvPr/>
        </p:nvSpPr>
        <p:spPr>
          <a:xfrm>
            <a:off x="4080534" y="2740084"/>
            <a:ext cx="3213652" cy="49759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35" name="Google Shape;235;p34"/>
          <p:cNvSpPr txBox="1"/>
          <p:nvPr/>
        </p:nvSpPr>
        <p:spPr>
          <a:xfrm>
            <a:off x="1373147" y="3537808"/>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36%</a:t>
            </a:r>
            <a:endParaRPr sz="2000" b="1" kern="0">
              <a:solidFill>
                <a:srgbClr val="000000"/>
              </a:solidFill>
              <a:latin typeface="Lexend"/>
              <a:ea typeface="Lexend"/>
              <a:cs typeface="Lexend"/>
              <a:sym typeface="Lexend"/>
            </a:endParaRPr>
          </a:p>
        </p:txBody>
      </p:sp>
      <p:sp>
        <p:nvSpPr>
          <p:cNvPr id="236" name="Google Shape;236;p34"/>
          <p:cNvSpPr txBox="1"/>
          <p:nvPr/>
        </p:nvSpPr>
        <p:spPr>
          <a:xfrm>
            <a:off x="1373139" y="436454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16%</a:t>
            </a:r>
            <a:endParaRPr sz="2000" b="1" kern="0">
              <a:solidFill>
                <a:srgbClr val="000000"/>
              </a:solidFill>
              <a:latin typeface="Lexend"/>
              <a:ea typeface="Lexend"/>
              <a:cs typeface="Lexend"/>
              <a:sym typeface="Lexend"/>
            </a:endParaRPr>
          </a:p>
        </p:txBody>
      </p:sp>
      <p:sp>
        <p:nvSpPr>
          <p:cNvPr id="237" name="Google Shape;237;p34"/>
          <p:cNvSpPr txBox="1"/>
          <p:nvPr/>
        </p:nvSpPr>
        <p:spPr>
          <a:xfrm>
            <a:off x="1305915" y="519128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14%</a:t>
            </a:r>
            <a:endParaRPr sz="2000" b="1" kern="0">
              <a:solidFill>
                <a:srgbClr val="000000"/>
              </a:solidFill>
              <a:latin typeface="Lexend"/>
              <a:ea typeface="Lexend"/>
              <a:cs typeface="Lexend"/>
              <a:sym typeface="Lexend"/>
            </a:endParaRPr>
          </a:p>
        </p:txBody>
      </p:sp>
      <p:sp>
        <p:nvSpPr>
          <p:cNvPr id="238" name="Google Shape;238;p34"/>
          <p:cNvSpPr/>
          <p:nvPr/>
        </p:nvSpPr>
        <p:spPr>
          <a:xfrm>
            <a:off x="4579467" y="1996448"/>
            <a:ext cx="2714741" cy="328945"/>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39" name="Google Shape;239;p34"/>
          <p:cNvSpPr/>
          <p:nvPr/>
        </p:nvSpPr>
        <p:spPr>
          <a:xfrm>
            <a:off x="528100" y="3301867"/>
            <a:ext cx="7369200" cy="3267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5"/>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100"/>
            </a:pPr>
            <a:r>
              <a:rPr lang="sv" sz="3600">
                <a:latin typeface="Lexend SemiBold"/>
                <a:ea typeface="Lexend SemiBold"/>
                <a:cs typeface="Lexend SemiBold"/>
                <a:sym typeface="Lexend SemiBold"/>
              </a:rPr>
              <a:t>Framtidens tidskrifter: Vad vill unga ha?</a:t>
            </a:r>
            <a:endParaRPr sz="3867">
              <a:latin typeface="Lexend SemiBold"/>
              <a:ea typeface="Lexend SemiBold"/>
              <a:cs typeface="Lexend SemiBold"/>
              <a:sym typeface="Lexend SemiBold"/>
            </a:endParaRPr>
          </a:p>
        </p:txBody>
      </p:sp>
      <p:pic>
        <p:nvPicPr>
          <p:cNvPr id="245" name="Google Shape;245;p35"/>
          <p:cNvPicPr preferRelativeResize="0"/>
          <p:nvPr/>
        </p:nvPicPr>
        <p:blipFill>
          <a:blip r:embed="rId3">
            <a:alphaModFix/>
          </a:blip>
          <a:stretch>
            <a:fillRect/>
          </a:stretch>
        </p:blipFill>
        <p:spPr>
          <a:xfrm>
            <a:off x="1036967" y="1333951"/>
            <a:ext cx="6373900" cy="5124332"/>
          </a:xfrm>
          <a:prstGeom prst="rect">
            <a:avLst/>
          </a:prstGeom>
          <a:noFill/>
          <a:ln>
            <a:noFill/>
          </a:ln>
        </p:spPr>
      </p:pic>
      <p:sp>
        <p:nvSpPr>
          <p:cNvPr id="246" name="Google Shape;246;p35"/>
          <p:cNvSpPr txBox="1"/>
          <p:nvPr/>
        </p:nvSpPr>
        <p:spPr>
          <a:xfrm>
            <a:off x="7294200" y="1713917"/>
            <a:ext cx="2942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Automatisk källkritik och faktakontroll</a:t>
            </a:r>
            <a:endParaRPr sz="1600" i="1" kern="0">
              <a:solidFill>
                <a:srgbClr val="000000"/>
              </a:solidFill>
              <a:latin typeface="Lexend"/>
              <a:ea typeface="Lexend"/>
              <a:cs typeface="Lexend"/>
              <a:sym typeface="Lexend"/>
            </a:endParaRPr>
          </a:p>
        </p:txBody>
      </p:sp>
      <p:sp>
        <p:nvSpPr>
          <p:cNvPr id="247" name="Google Shape;247;p35"/>
          <p:cNvSpPr txBox="1"/>
          <p:nvPr/>
        </p:nvSpPr>
        <p:spPr>
          <a:xfrm>
            <a:off x="1373128" y="1887865"/>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54%</a:t>
            </a:r>
            <a:endParaRPr sz="2000" b="1" kern="0">
              <a:solidFill>
                <a:srgbClr val="000000"/>
              </a:solidFill>
              <a:latin typeface="Lexend"/>
              <a:ea typeface="Lexend"/>
              <a:cs typeface="Lexend"/>
              <a:sym typeface="Lexend"/>
            </a:endParaRPr>
          </a:p>
        </p:txBody>
      </p:sp>
      <p:sp>
        <p:nvSpPr>
          <p:cNvPr id="248" name="Google Shape;248;p35"/>
          <p:cNvSpPr txBox="1"/>
          <p:nvPr/>
        </p:nvSpPr>
        <p:spPr>
          <a:xfrm>
            <a:off x="7213600" y="2571151"/>
            <a:ext cx="32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Efterfrågan på fördjupning</a:t>
            </a:r>
            <a:endParaRPr sz="1600" i="1" kern="0">
              <a:solidFill>
                <a:srgbClr val="000000"/>
              </a:solidFill>
              <a:latin typeface="Lexend"/>
              <a:ea typeface="Lexend"/>
              <a:cs typeface="Lexend"/>
              <a:sym typeface="Lexend"/>
            </a:endParaRPr>
          </a:p>
        </p:txBody>
      </p:sp>
      <p:sp>
        <p:nvSpPr>
          <p:cNvPr id="249" name="Google Shape;249;p35"/>
          <p:cNvSpPr txBox="1"/>
          <p:nvPr/>
        </p:nvSpPr>
        <p:spPr>
          <a:xfrm>
            <a:off x="1373147" y="271955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46%</a:t>
            </a:r>
            <a:endParaRPr sz="2000" b="1" kern="0">
              <a:solidFill>
                <a:srgbClr val="000000"/>
              </a:solidFill>
              <a:latin typeface="Lexend"/>
              <a:ea typeface="Lexend"/>
              <a:cs typeface="Lexend"/>
              <a:sym typeface="Lexend"/>
            </a:endParaRPr>
          </a:p>
        </p:txBody>
      </p:sp>
      <p:sp>
        <p:nvSpPr>
          <p:cNvPr id="250" name="Google Shape;250;p35"/>
          <p:cNvSpPr/>
          <p:nvPr/>
        </p:nvSpPr>
        <p:spPr>
          <a:xfrm>
            <a:off x="4080534" y="2740084"/>
            <a:ext cx="3213652" cy="49759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51" name="Google Shape;251;p35"/>
          <p:cNvSpPr txBox="1"/>
          <p:nvPr/>
        </p:nvSpPr>
        <p:spPr>
          <a:xfrm>
            <a:off x="1373147" y="3537808"/>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36%</a:t>
            </a:r>
            <a:endParaRPr sz="2000" b="1" kern="0">
              <a:solidFill>
                <a:srgbClr val="000000"/>
              </a:solidFill>
              <a:latin typeface="Lexend"/>
              <a:ea typeface="Lexend"/>
              <a:cs typeface="Lexend"/>
              <a:sym typeface="Lexend"/>
            </a:endParaRPr>
          </a:p>
        </p:txBody>
      </p:sp>
      <p:sp>
        <p:nvSpPr>
          <p:cNvPr id="252" name="Google Shape;252;p35"/>
          <p:cNvSpPr/>
          <p:nvPr/>
        </p:nvSpPr>
        <p:spPr>
          <a:xfrm>
            <a:off x="3579901" y="3425785"/>
            <a:ext cx="3762857" cy="440887"/>
          </a:xfrm>
          <a:custGeom>
            <a:avLst/>
            <a:gdLst/>
            <a:ahLst/>
            <a:cxnLst/>
            <a:rect l="l" t="t" r="r" b="b"/>
            <a:pathLst>
              <a:path w="72614" h="14848" extrusionOk="0">
                <a:moveTo>
                  <a:pt x="0" y="11231"/>
                </a:moveTo>
                <a:cubicBezTo>
                  <a:pt x="15258" y="11231"/>
                  <a:pt x="43212" y="-1578"/>
                  <a:pt x="45720" y="13473"/>
                </a:cubicBezTo>
                <a:cubicBezTo>
                  <a:pt x="46575" y="18606"/>
                  <a:pt x="29940" y="7292"/>
                  <a:pt x="33618" y="3611"/>
                </a:cubicBezTo>
                <a:cubicBezTo>
                  <a:pt x="43001" y="-5779"/>
                  <a:pt x="60747" y="5733"/>
                  <a:pt x="72614" y="1168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53" name="Google Shape;253;p35"/>
          <p:cNvSpPr txBox="1"/>
          <p:nvPr/>
        </p:nvSpPr>
        <p:spPr>
          <a:xfrm>
            <a:off x="7294267" y="3551251"/>
            <a:ext cx="37628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En app som samlar innehållet</a:t>
            </a:r>
            <a:endParaRPr sz="1600" i="1" kern="0">
              <a:solidFill>
                <a:srgbClr val="000000"/>
              </a:solidFill>
              <a:latin typeface="Lexend"/>
              <a:ea typeface="Lexend"/>
              <a:cs typeface="Lexend"/>
              <a:sym typeface="Lexend"/>
            </a:endParaRPr>
          </a:p>
        </p:txBody>
      </p:sp>
      <p:sp>
        <p:nvSpPr>
          <p:cNvPr id="254" name="Google Shape;254;p35"/>
          <p:cNvSpPr txBox="1"/>
          <p:nvPr/>
        </p:nvSpPr>
        <p:spPr>
          <a:xfrm>
            <a:off x="1373139" y="436454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16%</a:t>
            </a:r>
            <a:endParaRPr sz="2000" b="1" kern="0">
              <a:solidFill>
                <a:srgbClr val="000000"/>
              </a:solidFill>
              <a:latin typeface="Lexend"/>
              <a:ea typeface="Lexend"/>
              <a:cs typeface="Lexend"/>
              <a:sym typeface="Lexend"/>
            </a:endParaRPr>
          </a:p>
        </p:txBody>
      </p:sp>
      <p:sp>
        <p:nvSpPr>
          <p:cNvPr id="255" name="Google Shape;255;p35"/>
          <p:cNvSpPr txBox="1"/>
          <p:nvPr/>
        </p:nvSpPr>
        <p:spPr>
          <a:xfrm>
            <a:off x="1305915" y="519128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14%</a:t>
            </a:r>
            <a:endParaRPr sz="2000" b="1" kern="0">
              <a:solidFill>
                <a:srgbClr val="000000"/>
              </a:solidFill>
              <a:latin typeface="Lexend"/>
              <a:ea typeface="Lexend"/>
              <a:cs typeface="Lexend"/>
              <a:sym typeface="Lexend"/>
            </a:endParaRPr>
          </a:p>
        </p:txBody>
      </p:sp>
      <p:sp>
        <p:nvSpPr>
          <p:cNvPr id="256" name="Google Shape;256;p35"/>
          <p:cNvSpPr/>
          <p:nvPr/>
        </p:nvSpPr>
        <p:spPr>
          <a:xfrm>
            <a:off x="4579467" y="1996448"/>
            <a:ext cx="2714741" cy="328945"/>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57" name="Google Shape;257;p35"/>
          <p:cNvSpPr/>
          <p:nvPr/>
        </p:nvSpPr>
        <p:spPr>
          <a:xfrm>
            <a:off x="528100" y="4214767"/>
            <a:ext cx="7369200" cy="2354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6"/>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100"/>
            </a:pPr>
            <a:r>
              <a:rPr lang="sv" sz="3600">
                <a:latin typeface="Lexend SemiBold"/>
                <a:ea typeface="Lexend SemiBold"/>
                <a:cs typeface="Lexend SemiBold"/>
                <a:sym typeface="Lexend SemiBold"/>
              </a:rPr>
              <a:t>Framtidens tidskrifter: Vad vill unga ha?</a:t>
            </a:r>
            <a:endParaRPr sz="3867">
              <a:latin typeface="Lexend SemiBold"/>
              <a:ea typeface="Lexend SemiBold"/>
              <a:cs typeface="Lexend SemiBold"/>
              <a:sym typeface="Lexend SemiBold"/>
            </a:endParaRPr>
          </a:p>
        </p:txBody>
      </p:sp>
      <p:pic>
        <p:nvPicPr>
          <p:cNvPr id="263" name="Google Shape;263;p36"/>
          <p:cNvPicPr preferRelativeResize="0"/>
          <p:nvPr/>
        </p:nvPicPr>
        <p:blipFill>
          <a:blip r:embed="rId3">
            <a:alphaModFix/>
          </a:blip>
          <a:stretch>
            <a:fillRect/>
          </a:stretch>
        </p:blipFill>
        <p:spPr>
          <a:xfrm>
            <a:off x="1036967" y="1333951"/>
            <a:ext cx="6373900" cy="5124332"/>
          </a:xfrm>
          <a:prstGeom prst="rect">
            <a:avLst/>
          </a:prstGeom>
          <a:noFill/>
          <a:ln>
            <a:noFill/>
          </a:ln>
        </p:spPr>
      </p:pic>
      <p:sp>
        <p:nvSpPr>
          <p:cNvPr id="264" name="Google Shape;264;p36"/>
          <p:cNvSpPr txBox="1"/>
          <p:nvPr/>
        </p:nvSpPr>
        <p:spPr>
          <a:xfrm>
            <a:off x="7294200" y="1713917"/>
            <a:ext cx="2942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Automatisk källkritik och faktakontroll</a:t>
            </a:r>
            <a:endParaRPr sz="1600" i="1" kern="0">
              <a:solidFill>
                <a:srgbClr val="000000"/>
              </a:solidFill>
              <a:latin typeface="Lexend"/>
              <a:ea typeface="Lexend"/>
              <a:cs typeface="Lexend"/>
              <a:sym typeface="Lexend"/>
            </a:endParaRPr>
          </a:p>
        </p:txBody>
      </p:sp>
      <p:sp>
        <p:nvSpPr>
          <p:cNvPr id="265" name="Google Shape;265;p36"/>
          <p:cNvSpPr txBox="1"/>
          <p:nvPr/>
        </p:nvSpPr>
        <p:spPr>
          <a:xfrm>
            <a:off x="1373128" y="1887865"/>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54%</a:t>
            </a:r>
            <a:endParaRPr sz="2000" b="1" kern="0">
              <a:solidFill>
                <a:srgbClr val="000000"/>
              </a:solidFill>
              <a:latin typeface="Lexend"/>
              <a:ea typeface="Lexend"/>
              <a:cs typeface="Lexend"/>
              <a:sym typeface="Lexend"/>
            </a:endParaRPr>
          </a:p>
        </p:txBody>
      </p:sp>
      <p:sp>
        <p:nvSpPr>
          <p:cNvPr id="266" name="Google Shape;266;p36"/>
          <p:cNvSpPr txBox="1"/>
          <p:nvPr/>
        </p:nvSpPr>
        <p:spPr>
          <a:xfrm>
            <a:off x="7213600" y="2571151"/>
            <a:ext cx="32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Efterfrågan på fördjupning</a:t>
            </a:r>
            <a:endParaRPr sz="1600" i="1" kern="0">
              <a:solidFill>
                <a:srgbClr val="000000"/>
              </a:solidFill>
              <a:latin typeface="Lexend"/>
              <a:ea typeface="Lexend"/>
              <a:cs typeface="Lexend"/>
              <a:sym typeface="Lexend"/>
            </a:endParaRPr>
          </a:p>
        </p:txBody>
      </p:sp>
      <p:sp>
        <p:nvSpPr>
          <p:cNvPr id="267" name="Google Shape;267;p36"/>
          <p:cNvSpPr txBox="1"/>
          <p:nvPr/>
        </p:nvSpPr>
        <p:spPr>
          <a:xfrm>
            <a:off x="1373147" y="271955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46%</a:t>
            </a:r>
            <a:endParaRPr sz="2000" b="1" kern="0">
              <a:solidFill>
                <a:srgbClr val="000000"/>
              </a:solidFill>
              <a:latin typeface="Lexend"/>
              <a:ea typeface="Lexend"/>
              <a:cs typeface="Lexend"/>
              <a:sym typeface="Lexend"/>
            </a:endParaRPr>
          </a:p>
        </p:txBody>
      </p:sp>
      <p:sp>
        <p:nvSpPr>
          <p:cNvPr id="268" name="Google Shape;268;p36"/>
          <p:cNvSpPr/>
          <p:nvPr/>
        </p:nvSpPr>
        <p:spPr>
          <a:xfrm>
            <a:off x="4080534" y="2740084"/>
            <a:ext cx="3213652" cy="49759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69" name="Google Shape;269;p36"/>
          <p:cNvSpPr txBox="1"/>
          <p:nvPr/>
        </p:nvSpPr>
        <p:spPr>
          <a:xfrm>
            <a:off x="1373147" y="3537808"/>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36%</a:t>
            </a:r>
            <a:endParaRPr sz="2000" b="1" kern="0">
              <a:solidFill>
                <a:srgbClr val="000000"/>
              </a:solidFill>
              <a:latin typeface="Lexend"/>
              <a:ea typeface="Lexend"/>
              <a:cs typeface="Lexend"/>
              <a:sym typeface="Lexend"/>
            </a:endParaRPr>
          </a:p>
        </p:txBody>
      </p:sp>
      <p:sp>
        <p:nvSpPr>
          <p:cNvPr id="270" name="Google Shape;270;p36"/>
          <p:cNvSpPr/>
          <p:nvPr/>
        </p:nvSpPr>
        <p:spPr>
          <a:xfrm>
            <a:off x="3579901" y="3425785"/>
            <a:ext cx="3762857" cy="440887"/>
          </a:xfrm>
          <a:custGeom>
            <a:avLst/>
            <a:gdLst/>
            <a:ahLst/>
            <a:cxnLst/>
            <a:rect l="l" t="t" r="r" b="b"/>
            <a:pathLst>
              <a:path w="72614" h="14848" extrusionOk="0">
                <a:moveTo>
                  <a:pt x="0" y="11231"/>
                </a:moveTo>
                <a:cubicBezTo>
                  <a:pt x="15258" y="11231"/>
                  <a:pt x="43212" y="-1578"/>
                  <a:pt x="45720" y="13473"/>
                </a:cubicBezTo>
                <a:cubicBezTo>
                  <a:pt x="46575" y="18606"/>
                  <a:pt x="29940" y="7292"/>
                  <a:pt x="33618" y="3611"/>
                </a:cubicBezTo>
                <a:cubicBezTo>
                  <a:pt x="43001" y="-5779"/>
                  <a:pt x="60747" y="5733"/>
                  <a:pt x="72614" y="1168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71" name="Google Shape;271;p36"/>
          <p:cNvSpPr txBox="1"/>
          <p:nvPr/>
        </p:nvSpPr>
        <p:spPr>
          <a:xfrm>
            <a:off x="7294267" y="3551251"/>
            <a:ext cx="37628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En app som samlar innehållet</a:t>
            </a:r>
            <a:endParaRPr sz="1600" i="1" kern="0">
              <a:solidFill>
                <a:srgbClr val="000000"/>
              </a:solidFill>
              <a:latin typeface="Lexend"/>
              <a:ea typeface="Lexend"/>
              <a:cs typeface="Lexend"/>
              <a:sym typeface="Lexend"/>
            </a:endParaRPr>
          </a:p>
        </p:txBody>
      </p:sp>
      <p:sp>
        <p:nvSpPr>
          <p:cNvPr id="272" name="Google Shape;272;p36"/>
          <p:cNvSpPr txBox="1"/>
          <p:nvPr/>
        </p:nvSpPr>
        <p:spPr>
          <a:xfrm>
            <a:off x="1373139" y="436454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16%</a:t>
            </a:r>
            <a:endParaRPr sz="2000" b="1" kern="0">
              <a:solidFill>
                <a:srgbClr val="000000"/>
              </a:solidFill>
              <a:latin typeface="Lexend"/>
              <a:ea typeface="Lexend"/>
              <a:cs typeface="Lexend"/>
              <a:sym typeface="Lexend"/>
            </a:endParaRPr>
          </a:p>
        </p:txBody>
      </p:sp>
      <p:sp>
        <p:nvSpPr>
          <p:cNvPr id="273" name="Google Shape;273;p36"/>
          <p:cNvSpPr txBox="1"/>
          <p:nvPr/>
        </p:nvSpPr>
        <p:spPr>
          <a:xfrm>
            <a:off x="1305915" y="519128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14%</a:t>
            </a:r>
            <a:endParaRPr sz="2000" b="1" kern="0">
              <a:solidFill>
                <a:srgbClr val="000000"/>
              </a:solidFill>
              <a:latin typeface="Lexend"/>
              <a:ea typeface="Lexend"/>
              <a:cs typeface="Lexend"/>
              <a:sym typeface="Lexend"/>
            </a:endParaRPr>
          </a:p>
        </p:txBody>
      </p:sp>
      <p:sp>
        <p:nvSpPr>
          <p:cNvPr id="274" name="Google Shape;274;p36"/>
          <p:cNvSpPr/>
          <p:nvPr/>
        </p:nvSpPr>
        <p:spPr>
          <a:xfrm>
            <a:off x="2383801" y="4378794"/>
            <a:ext cx="4910401" cy="497605"/>
          </a:xfrm>
          <a:custGeom>
            <a:avLst/>
            <a:gdLst/>
            <a:ahLst/>
            <a:cxnLst/>
            <a:rect l="l" t="t" r="r" b="b"/>
            <a:pathLst>
              <a:path w="72614" h="14848" extrusionOk="0">
                <a:moveTo>
                  <a:pt x="0" y="11231"/>
                </a:moveTo>
                <a:cubicBezTo>
                  <a:pt x="15258" y="11231"/>
                  <a:pt x="43212" y="-1578"/>
                  <a:pt x="45720" y="13473"/>
                </a:cubicBezTo>
                <a:cubicBezTo>
                  <a:pt x="46575" y="18606"/>
                  <a:pt x="29940" y="7292"/>
                  <a:pt x="33618" y="3611"/>
                </a:cubicBezTo>
                <a:cubicBezTo>
                  <a:pt x="43001" y="-5779"/>
                  <a:pt x="60747" y="5733"/>
                  <a:pt x="72614" y="1168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75" name="Google Shape;275;p36"/>
          <p:cNvSpPr txBox="1"/>
          <p:nvPr/>
        </p:nvSpPr>
        <p:spPr>
          <a:xfrm>
            <a:off x="7294267" y="4480584"/>
            <a:ext cx="37628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Ta del av innehållet analogt</a:t>
            </a:r>
            <a:endParaRPr sz="1600" i="1" kern="0">
              <a:solidFill>
                <a:srgbClr val="000000"/>
              </a:solidFill>
              <a:latin typeface="Lexend"/>
              <a:ea typeface="Lexend"/>
              <a:cs typeface="Lexend"/>
              <a:sym typeface="Lexend"/>
            </a:endParaRPr>
          </a:p>
        </p:txBody>
      </p:sp>
      <p:sp>
        <p:nvSpPr>
          <p:cNvPr id="276" name="Google Shape;276;p36"/>
          <p:cNvSpPr/>
          <p:nvPr/>
        </p:nvSpPr>
        <p:spPr>
          <a:xfrm>
            <a:off x="4579467" y="1996448"/>
            <a:ext cx="2714741" cy="328945"/>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77" name="Google Shape;277;p36"/>
          <p:cNvSpPr/>
          <p:nvPr/>
        </p:nvSpPr>
        <p:spPr>
          <a:xfrm>
            <a:off x="528100" y="5079300"/>
            <a:ext cx="7369200" cy="1490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261">
              <a:buClr>
                <a:srgbClr val="000000"/>
              </a:buClr>
            </a:pPr>
            <a:endParaRPr sz="1867" kern="0">
              <a:solidFill>
                <a:srgbClr val="FFFFFF"/>
              </a:solidFill>
              <a:latin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7"/>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100"/>
            </a:pPr>
            <a:r>
              <a:rPr lang="sv" sz="3600">
                <a:latin typeface="Lexend SemiBold"/>
                <a:ea typeface="Lexend SemiBold"/>
                <a:cs typeface="Lexend SemiBold"/>
                <a:sym typeface="Lexend SemiBold"/>
              </a:rPr>
              <a:t>Framtidens tidskrifter: Vad vill unga ha?</a:t>
            </a:r>
            <a:endParaRPr sz="3867">
              <a:latin typeface="Lexend SemiBold"/>
              <a:ea typeface="Lexend SemiBold"/>
              <a:cs typeface="Lexend SemiBold"/>
              <a:sym typeface="Lexend SemiBold"/>
            </a:endParaRPr>
          </a:p>
        </p:txBody>
      </p:sp>
      <p:pic>
        <p:nvPicPr>
          <p:cNvPr id="283" name="Google Shape;283;p37"/>
          <p:cNvPicPr preferRelativeResize="0"/>
          <p:nvPr/>
        </p:nvPicPr>
        <p:blipFill>
          <a:blip r:embed="rId3">
            <a:alphaModFix/>
          </a:blip>
          <a:stretch>
            <a:fillRect/>
          </a:stretch>
        </p:blipFill>
        <p:spPr>
          <a:xfrm>
            <a:off x="1036967" y="1333951"/>
            <a:ext cx="6373900" cy="5124332"/>
          </a:xfrm>
          <a:prstGeom prst="rect">
            <a:avLst/>
          </a:prstGeom>
          <a:noFill/>
          <a:ln>
            <a:noFill/>
          </a:ln>
        </p:spPr>
      </p:pic>
      <p:sp>
        <p:nvSpPr>
          <p:cNvPr id="284" name="Google Shape;284;p37"/>
          <p:cNvSpPr/>
          <p:nvPr/>
        </p:nvSpPr>
        <p:spPr>
          <a:xfrm rot="10800000" flipH="1">
            <a:off x="2383751" y="5320316"/>
            <a:ext cx="4910488" cy="328945"/>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85" name="Google Shape;285;p37"/>
          <p:cNvSpPr txBox="1"/>
          <p:nvPr/>
        </p:nvSpPr>
        <p:spPr>
          <a:xfrm>
            <a:off x="7294200" y="1713917"/>
            <a:ext cx="2942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Automatisk källkritik och faktakontroll</a:t>
            </a:r>
            <a:endParaRPr sz="1600" i="1" kern="0">
              <a:solidFill>
                <a:srgbClr val="000000"/>
              </a:solidFill>
              <a:latin typeface="Lexend"/>
              <a:ea typeface="Lexend"/>
              <a:cs typeface="Lexend"/>
              <a:sym typeface="Lexend"/>
            </a:endParaRPr>
          </a:p>
        </p:txBody>
      </p:sp>
      <p:sp>
        <p:nvSpPr>
          <p:cNvPr id="286" name="Google Shape;286;p37"/>
          <p:cNvSpPr txBox="1"/>
          <p:nvPr/>
        </p:nvSpPr>
        <p:spPr>
          <a:xfrm>
            <a:off x="1373128" y="1887865"/>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54%</a:t>
            </a:r>
            <a:endParaRPr sz="2000" b="1" kern="0">
              <a:solidFill>
                <a:srgbClr val="000000"/>
              </a:solidFill>
              <a:latin typeface="Lexend"/>
              <a:ea typeface="Lexend"/>
              <a:cs typeface="Lexend"/>
              <a:sym typeface="Lexend"/>
            </a:endParaRPr>
          </a:p>
        </p:txBody>
      </p:sp>
      <p:sp>
        <p:nvSpPr>
          <p:cNvPr id="287" name="Google Shape;287;p37"/>
          <p:cNvSpPr txBox="1"/>
          <p:nvPr/>
        </p:nvSpPr>
        <p:spPr>
          <a:xfrm>
            <a:off x="7213600" y="2571151"/>
            <a:ext cx="32504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Efterfrågan på fördjupning</a:t>
            </a:r>
            <a:endParaRPr sz="1600" i="1" kern="0">
              <a:solidFill>
                <a:srgbClr val="000000"/>
              </a:solidFill>
              <a:latin typeface="Lexend"/>
              <a:ea typeface="Lexend"/>
              <a:cs typeface="Lexend"/>
              <a:sym typeface="Lexend"/>
            </a:endParaRPr>
          </a:p>
        </p:txBody>
      </p:sp>
      <p:sp>
        <p:nvSpPr>
          <p:cNvPr id="288" name="Google Shape;288;p37"/>
          <p:cNvSpPr txBox="1"/>
          <p:nvPr/>
        </p:nvSpPr>
        <p:spPr>
          <a:xfrm>
            <a:off x="1373147" y="271955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46%</a:t>
            </a:r>
            <a:endParaRPr sz="2000" b="1" kern="0">
              <a:solidFill>
                <a:srgbClr val="000000"/>
              </a:solidFill>
              <a:latin typeface="Lexend"/>
              <a:ea typeface="Lexend"/>
              <a:cs typeface="Lexend"/>
              <a:sym typeface="Lexend"/>
            </a:endParaRPr>
          </a:p>
        </p:txBody>
      </p:sp>
      <p:sp>
        <p:nvSpPr>
          <p:cNvPr id="289" name="Google Shape;289;p37"/>
          <p:cNvSpPr/>
          <p:nvPr/>
        </p:nvSpPr>
        <p:spPr>
          <a:xfrm>
            <a:off x="4080534" y="2740084"/>
            <a:ext cx="3213652" cy="497597"/>
          </a:xfrm>
          <a:custGeom>
            <a:avLst/>
            <a:gdLst/>
            <a:ahLst/>
            <a:cxnLst/>
            <a:rect l="l" t="t" r="r" b="b"/>
            <a:pathLst>
              <a:path w="75752" h="15674" extrusionOk="0">
                <a:moveTo>
                  <a:pt x="0" y="8168"/>
                </a:moveTo>
                <a:cubicBezTo>
                  <a:pt x="4674" y="688"/>
                  <a:pt x="21153" y="2008"/>
                  <a:pt x="26446" y="9064"/>
                </a:cubicBezTo>
                <a:cubicBezTo>
                  <a:pt x="27704" y="10741"/>
                  <a:pt x="28841" y="14560"/>
                  <a:pt x="26894" y="15339"/>
                </a:cubicBezTo>
                <a:cubicBezTo>
                  <a:pt x="23536" y="16682"/>
                  <a:pt x="18415" y="9985"/>
                  <a:pt x="20171" y="6823"/>
                </a:cubicBezTo>
                <a:cubicBezTo>
                  <a:pt x="22349" y="2902"/>
                  <a:pt x="27362" y="546"/>
                  <a:pt x="31825" y="99"/>
                </a:cubicBezTo>
                <a:cubicBezTo>
                  <a:pt x="39751" y="-695"/>
                  <a:pt x="46061" y="7581"/>
                  <a:pt x="53789" y="9512"/>
                </a:cubicBezTo>
                <a:cubicBezTo>
                  <a:pt x="61217" y="11368"/>
                  <a:pt x="68904" y="6213"/>
                  <a:pt x="75752" y="2789"/>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90" name="Google Shape;290;p37"/>
          <p:cNvSpPr txBox="1"/>
          <p:nvPr/>
        </p:nvSpPr>
        <p:spPr>
          <a:xfrm>
            <a:off x="1373147" y="3537808"/>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36%</a:t>
            </a:r>
            <a:endParaRPr sz="2000" b="1" kern="0">
              <a:solidFill>
                <a:srgbClr val="000000"/>
              </a:solidFill>
              <a:latin typeface="Lexend"/>
              <a:ea typeface="Lexend"/>
              <a:cs typeface="Lexend"/>
              <a:sym typeface="Lexend"/>
            </a:endParaRPr>
          </a:p>
        </p:txBody>
      </p:sp>
      <p:sp>
        <p:nvSpPr>
          <p:cNvPr id="291" name="Google Shape;291;p37"/>
          <p:cNvSpPr/>
          <p:nvPr/>
        </p:nvSpPr>
        <p:spPr>
          <a:xfrm>
            <a:off x="3579901" y="3425785"/>
            <a:ext cx="3762857" cy="440887"/>
          </a:xfrm>
          <a:custGeom>
            <a:avLst/>
            <a:gdLst/>
            <a:ahLst/>
            <a:cxnLst/>
            <a:rect l="l" t="t" r="r" b="b"/>
            <a:pathLst>
              <a:path w="72614" h="14848" extrusionOk="0">
                <a:moveTo>
                  <a:pt x="0" y="11231"/>
                </a:moveTo>
                <a:cubicBezTo>
                  <a:pt x="15258" y="11231"/>
                  <a:pt x="43212" y="-1578"/>
                  <a:pt x="45720" y="13473"/>
                </a:cubicBezTo>
                <a:cubicBezTo>
                  <a:pt x="46575" y="18606"/>
                  <a:pt x="29940" y="7292"/>
                  <a:pt x="33618" y="3611"/>
                </a:cubicBezTo>
                <a:cubicBezTo>
                  <a:pt x="43001" y="-5779"/>
                  <a:pt x="60747" y="5733"/>
                  <a:pt x="72614" y="1168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92" name="Google Shape;292;p37"/>
          <p:cNvSpPr txBox="1"/>
          <p:nvPr/>
        </p:nvSpPr>
        <p:spPr>
          <a:xfrm>
            <a:off x="7294267" y="3551251"/>
            <a:ext cx="37628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En app som samlar innehållet</a:t>
            </a:r>
            <a:endParaRPr sz="1600" i="1" kern="0">
              <a:solidFill>
                <a:srgbClr val="000000"/>
              </a:solidFill>
              <a:latin typeface="Lexend"/>
              <a:ea typeface="Lexend"/>
              <a:cs typeface="Lexend"/>
              <a:sym typeface="Lexend"/>
            </a:endParaRPr>
          </a:p>
        </p:txBody>
      </p:sp>
      <p:sp>
        <p:nvSpPr>
          <p:cNvPr id="293" name="Google Shape;293;p37"/>
          <p:cNvSpPr txBox="1"/>
          <p:nvPr/>
        </p:nvSpPr>
        <p:spPr>
          <a:xfrm>
            <a:off x="1373139" y="436454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16%</a:t>
            </a:r>
            <a:endParaRPr sz="2000" b="1" kern="0">
              <a:solidFill>
                <a:srgbClr val="000000"/>
              </a:solidFill>
              <a:latin typeface="Lexend"/>
              <a:ea typeface="Lexend"/>
              <a:cs typeface="Lexend"/>
              <a:sym typeface="Lexend"/>
            </a:endParaRPr>
          </a:p>
        </p:txBody>
      </p:sp>
      <p:sp>
        <p:nvSpPr>
          <p:cNvPr id="294" name="Google Shape;294;p37"/>
          <p:cNvSpPr txBox="1"/>
          <p:nvPr/>
        </p:nvSpPr>
        <p:spPr>
          <a:xfrm>
            <a:off x="1305915" y="5191287"/>
            <a:ext cx="1586800" cy="497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2000" b="1" kern="0">
                <a:solidFill>
                  <a:srgbClr val="000000"/>
                </a:solidFill>
                <a:latin typeface="Lexend"/>
                <a:ea typeface="Lexend"/>
                <a:cs typeface="Lexend"/>
                <a:sym typeface="Lexend"/>
              </a:rPr>
              <a:t>14%</a:t>
            </a:r>
            <a:endParaRPr sz="2000" b="1" kern="0">
              <a:solidFill>
                <a:srgbClr val="000000"/>
              </a:solidFill>
              <a:latin typeface="Lexend"/>
              <a:ea typeface="Lexend"/>
              <a:cs typeface="Lexend"/>
              <a:sym typeface="Lexend"/>
            </a:endParaRPr>
          </a:p>
        </p:txBody>
      </p:sp>
      <p:sp>
        <p:nvSpPr>
          <p:cNvPr id="295" name="Google Shape;295;p37"/>
          <p:cNvSpPr/>
          <p:nvPr/>
        </p:nvSpPr>
        <p:spPr>
          <a:xfrm>
            <a:off x="2383801" y="4378794"/>
            <a:ext cx="4910401" cy="497605"/>
          </a:xfrm>
          <a:custGeom>
            <a:avLst/>
            <a:gdLst/>
            <a:ahLst/>
            <a:cxnLst/>
            <a:rect l="l" t="t" r="r" b="b"/>
            <a:pathLst>
              <a:path w="72614" h="14848" extrusionOk="0">
                <a:moveTo>
                  <a:pt x="0" y="11231"/>
                </a:moveTo>
                <a:cubicBezTo>
                  <a:pt x="15258" y="11231"/>
                  <a:pt x="43212" y="-1578"/>
                  <a:pt x="45720" y="13473"/>
                </a:cubicBezTo>
                <a:cubicBezTo>
                  <a:pt x="46575" y="18606"/>
                  <a:pt x="29940" y="7292"/>
                  <a:pt x="33618" y="3611"/>
                </a:cubicBezTo>
                <a:cubicBezTo>
                  <a:pt x="43001" y="-5779"/>
                  <a:pt x="60747" y="5733"/>
                  <a:pt x="72614" y="1168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96" name="Google Shape;296;p37"/>
          <p:cNvSpPr txBox="1"/>
          <p:nvPr/>
        </p:nvSpPr>
        <p:spPr>
          <a:xfrm>
            <a:off x="7294267" y="4480584"/>
            <a:ext cx="37628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Ta del av innehållet analogt</a:t>
            </a:r>
            <a:endParaRPr sz="1600" i="1" kern="0">
              <a:solidFill>
                <a:srgbClr val="000000"/>
              </a:solidFill>
              <a:latin typeface="Lexend"/>
              <a:ea typeface="Lexend"/>
              <a:cs typeface="Lexend"/>
              <a:sym typeface="Lexend"/>
            </a:endParaRPr>
          </a:p>
        </p:txBody>
      </p:sp>
      <p:sp>
        <p:nvSpPr>
          <p:cNvPr id="297" name="Google Shape;297;p37"/>
          <p:cNvSpPr/>
          <p:nvPr/>
        </p:nvSpPr>
        <p:spPr>
          <a:xfrm>
            <a:off x="4579467" y="1996448"/>
            <a:ext cx="2714741" cy="328945"/>
          </a:xfrm>
          <a:custGeom>
            <a:avLst/>
            <a:gdLst/>
            <a:ahLst/>
            <a:cxnLst/>
            <a:rect l="l" t="t" r="r" b="b"/>
            <a:pathLst>
              <a:path w="74855" h="17035" extrusionOk="0">
                <a:moveTo>
                  <a:pt x="0" y="8516"/>
                </a:moveTo>
                <a:cubicBezTo>
                  <a:pt x="8153" y="8516"/>
                  <a:pt x="23756" y="6190"/>
                  <a:pt x="23756" y="14343"/>
                </a:cubicBezTo>
                <a:cubicBezTo>
                  <a:pt x="23756" y="16706"/>
                  <a:pt x="19145" y="17640"/>
                  <a:pt x="17032" y="16584"/>
                </a:cubicBezTo>
                <a:cubicBezTo>
                  <a:pt x="14493" y="15315"/>
                  <a:pt x="15024" y="10074"/>
                  <a:pt x="17032" y="8068"/>
                </a:cubicBezTo>
                <a:cubicBezTo>
                  <a:pt x="23878" y="1227"/>
                  <a:pt x="36229" y="1686"/>
                  <a:pt x="45720" y="3585"/>
                </a:cubicBezTo>
                <a:cubicBezTo>
                  <a:pt x="51669" y="4775"/>
                  <a:pt x="58222" y="9435"/>
                  <a:pt x="63649" y="6723"/>
                </a:cubicBezTo>
                <a:cubicBezTo>
                  <a:pt x="67546" y="4776"/>
                  <a:pt x="70958" y="1946"/>
                  <a:pt x="74855" y="0"/>
                </a:cubicBezTo>
              </a:path>
            </a:pathLst>
          </a:custGeom>
          <a:noFill/>
          <a:ln w="9525" cap="flat" cmpd="sng">
            <a:solidFill>
              <a:srgbClr val="18D773"/>
            </a:solidFill>
            <a:prstDash val="solid"/>
            <a:round/>
            <a:headEnd type="none" w="med" len="med"/>
            <a:tailEnd type="stealth" w="med" len="med"/>
          </a:ln>
        </p:spPr>
        <p:txBody>
          <a:bodyPr/>
          <a:lstStyle/>
          <a:p>
            <a:pPr defTabSz="1219261">
              <a:buClr>
                <a:srgbClr val="000000"/>
              </a:buClr>
            </a:pPr>
            <a:endParaRPr lang="sv-SE" sz="1867" kern="0">
              <a:solidFill>
                <a:srgbClr val="000000"/>
              </a:solidFill>
              <a:latin typeface="Arial"/>
              <a:cs typeface="Arial"/>
              <a:sym typeface="Arial"/>
            </a:endParaRPr>
          </a:p>
        </p:txBody>
      </p:sp>
      <p:sp>
        <p:nvSpPr>
          <p:cNvPr id="298" name="Google Shape;298;p37"/>
          <p:cNvSpPr txBox="1"/>
          <p:nvPr/>
        </p:nvSpPr>
        <p:spPr>
          <a:xfrm>
            <a:off x="7294267" y="5388584"/>
            <a:ext cx="3762800" cy="1643600"/>
          </a:xfrm>
          <a:prstGeom prst="rect">
            <a:avLst/>
          </a:prstGeom>
          <a:noFill/>
          <a:ln>
            <a:noFill/>
          </a:ln>
        </p:spPr>
        <p:txBody>
          <a:bodyPr spcFirstLastPara="1" wrap="square" lIns="121900" tIns="121900" rIns="121900" bIns="121900" anchor="t" anchorCtr="0">
            <a:noAutofit/>
          </a:bodyPr>
          <a:lstStyle/>
          <a:p>
            <a:pPr defTabSz="1219261">
              <a:buClr>
                <a:srgbClr val="000000"/>
              </a:buClr>
            </a:pPr>
            <a:r>
              <a:rPr lang="sv" sz="1333" kern="0">
                <a:solidFill>
                  <a:srgbClr val="000000"/>
                </a:solidFill>
                <a:latin typeface="Arial"/>
                <a:cs typeface="Arial"/>
                <a:sym typeface="Arial"/>
              </a:rPr>
              <a:t>💡</a:t>
            </a:r>
            <a:r>
              <a:rPr lang="sv" sz="1600" i="1" kern="0">
                <a:solidFill>
                  <a:srgbClr val="000000"/>
                </a:solidFill>
                <a:latin typeface="Lexend"/>
                <a:ea typeface="Lexend"/>
                <a:cs typeface="Lexend"/>
                <a:sym typeface="Lexend"/>
              </a:rPr>
              <a:t>AI-kurerat innehåll</a:t>
            </a:r>
            <a:endParaRPr sz="1600" i="1" kern="0">
              <a:solidFill>
                <a:srgbClr val="000000"/>
              </a:solidFill>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8"/>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a:latin typeface="Lexend SemiBold"/>
                <a:ea typeface="Lexend SemiBold"/>
                <a:cs typeface="Lexend SemiBold"/>
                <a:sym typeface="Lexend SemiBold"/>
              </a:rPr>
              <a:t>Läs mer i rapporten! </a:t>
            </a:r>
            <a:endParaRPr b="0">
              <a:latin typeface="Lexend SemiBold"/>
              <a:ea typeface="Lexend SemiBold"/>
              <a:cs typeface="Lexend SemiBold"/>
              <a:sym typeface="Lexend SemiBold"/>
            </a:endParaRPr>
          </a:p>
        </p:txBody>
      </p:sp>
      <p:sp>
        <p:nvSpPr>
          <p:cNvPr id="304" name="Google Shape;304;p38"/>
          <p:cNvSpPr txBox="1">
            <a:spLocks noGrp="1"/>
          </p:cNvSpPr>
          <p:nvPr>
            <p:ph type="body" idx="1"/>
          </p:nvPr>
        </p:nvSpPr>
        <p:spPr>
          <a:xfrm>
            <a:off x="720333" y="1841533"/>
            <a:ext cx="7958000" cy="4351200"/>
          </a:xfrm>
          <a:prstGeom prst="rect">
            <a:avLst/>
          </a:prstGeom>
          <a:noFill/>
          <a:ln>
            <a:noFill/>
          </a:ln>
        </p:spPr>
        <p:txBody>
          <a:bodyPr spcFirstLastPara="1" vert="horz" wrap="square" lIns="45700" tIns="45700" rIns="45700" bIns="45700" rtlCol="0" anchor="t" anchorCtr="0">
            <a:noAutofit/>
          </a:bodyPr>
          <a:lstStyle/>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r>
              <a:rPr lang="sv">
                <a:highlight>
                  <a:srgbClr val="18D773"/>
                </a:highlight>
                <a:latin typeface="Lexend"/>
                <a:ea typeface="Lexend"/>
                <a:cs typeface="Lexend"/>
                <a:sym typeface="Lexend"/>
              </a:rPr>
              <a:t>Vad är viktigt för framtidens digitala magasin- och tidskriftsvarumärken? </a:t>
            </a:r>
            <a:br>
              <a:rPr lang="sv">
                <a:highlight>
                  <a:srgbClr val="18D773"/>
                </a:highlight>
                <a:latin typeface="Lexend"/>
                <a:ea typeface="Lexend"/>
                <a:cs typeface="Lexend"/>
                <a:sym typeface="Lexend"/>
              </a:rPr>
            </a:br>
            <a:endParaRPr>
              <a:highlight>
                <a:srgbClr val="18D773"/>
              </a:highlight>
              <a:latin typeface="Lexend"/>
              <a:ea typeface="Lexend"/>
              <a:cs typeface="Lexend"/>
              <a:sym typeface="Lexend"/>
            </a:endParaRPr>
          </a:p>
          <a:p>
            <a:pPr marL="237079"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buNone/>
            </a:pPr>
            <a:endParaRPr>
              <a:latin typeface="Lexend"/>
              <a:ea typeface="Lexend"/>
              <a:cs typeface="Lexend"/>
              <a:sym typeface="Lexend"/>
            </a:endParaRPr>
          </a:p>
        </p:txBody>
      </p:sp>
      <p:pic>
        <p:nvPicPr>
          <p:cNvPr id="305" name="Google Shape;305;p38" title="GettyImages-1419252319.jpg"/>
          <p:cNvPicPr preferRelativeResize="0"/>
          <p:nvPr/>
        </p:nvPicPr>
        <p:blipFill>
          <a:blip r:embed="rId3">
            <a:alphaModFix/>
          </a:blip>
          <a:stretch>
            <a:fillRect/>
          </a:stretch>
        </p:blipFill>
        <p:spPr>
          <a:xfrm>
            <a:off x="8526565" y="2963333"/>
            <a:ext cx="3026000" cy="3026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9"/>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a:latin typeface="Lexend SemiBold"/>
                <a:ea typeface="Lexend SemiBold"/>
                <a:cs typeface="Lexend SemiBold"/>
                <a:sym typeface="Lexend SemiBold"/>
              </a:rPr>
              <a:t>Läs mer i rapporten! </a:t>
            </a:r>
            <a:endParaRPr b="0">
              <a:latin typeface="Lexend SemiBold"/>
              <a:ea typeface="Lexend SemiBold"/>
              <a:cs typeface="Lexend SemiBold"/>
              <a:sym typeface="Lexend SemiBold"/>
            </a:endParaRPr>
          </a:p>
        </p:txBody>
      </p:sp>
      <p:sp>
        <p:nvSpPr>
          <p:cNvPr id="311" name="Google Shape;311;p39"/>
          <p:cNvSpPr txBox="1">
            <a:spLocks noGrp="1"/>
          </p:cNvSpPr>
          <p:nvPr>
            <p:ph type="body" idx="1"/>
          </p:nvPr>
        </p:nvSpPr>
        <p:spPr>
          <a:xfrm>
            <a:off x="720333" y="1841533"/>
            <a:ext cx="7958000" cy="4351200"/>
          </a:xfrm>
          <a:prstGeom prst="rect">
            <a:avLst/>
          </a:prstGeom>
          <a:noFill/>
          <a:ln>
            <a:noFill/>
          </a:ln>
        </p:spPr>
        <p:txBody>
          <a:bodyPr spcFirstLastPara="1" vert="horz" wrap="square" lIns="45700" tIns="45700" rIns="45700" bIns="45700" rtlCol="0" anchor="t" anchorCtr="0">
            <a:noAutofit/>
          </a:bodyPr>
          <a:lstStyle/>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r>
              <a:rPr lang="sv">
                <a:highlight>
                  <a:srgbClr val="18D773"/>
                </a:highlight>
                <a:latin typeface="Lexend"/>
                <a:ea typeface="Lexend"/>
                <a:cs typeface="Lexend"/>
                <a:sym typeface="Lexend"/>
              </a:rPr>
              <a:t>Vad är viktigt för framtidens digitala magasin- och tidskriftsvarumärken? </a:t>
            </a:r>
            <a:br>
              <a:rPr lang="sv">
                <a:highlight>
                  <a:srgbClr val="18D773"/>
                </a:highlight>
                <a:latin typeface="Lexend"/>
                <a:ea typeface="Lexend"/>
                <a:cs typeface="Lexend"/>
                <a:sym typeface="Lexend"/>
              </a:rPr>
            </a:br>
            <a:endParaRPr>
              <a:highlight>
                <a:srgbClr val="18D773"/>
              </a:highlight>
              <a:latin typeface="Lexend"/>
              <a:ea typeface="Lexend"/>
              <a:cs typeface="Lexend"/>
              <a:sym typeface="Lexend"/>
            </a:endParaRPr>
          </a:p>
          <a:p>
            <a:pPr marL="237079" indent="-228611">
              <a:spcBef>
                <a:spcPts val="0"/>
              </a:spcBef>
              <a:buSzPts val="1500"/>
              <a:buFont typeface="Lexend"/>
              <a:buChar char="•"/>
            </a:pPr>
            <a:r>
              <a:rPr lang="sv">
                <a:latin typeface="Lexend"/>
                <a:ea typeface="Lexend"/>
                <a:cs typeface="Lexend"/>
                <a:sym typeface="Lexend"/>
              </a:rPr>
              <a:t>Vikten av att föra </a:t>
            </a:r>
            <a:r>
              <a:rPr lang="sv">
                <a:highlight>
                  <a:srgbClr val="18D773"/>
                </a:highlight>
                <a:latin typeface="Lexend"/>
                <a:ea typeface="Lexend"/>
                <a:cs typeface="Lexend"/>
                <a:sym typeface="Lexend"/>
              </a:rPr>
              <a:t>dialog med läsarna</a:t>
            </a:r>
            <a:r>
              <a:rPr lang="sv">
                <a:latin typeface="Lexend"/>
                <a:ea typeface="Lexend"/>
                <a:cs typeface="Lexend"/>
                <a:sym typeface="Lexend"/>
              </a:rPr>
              <a:t> och ge dem möjlighet att prata med varandra </a:t>
            </a:r>
            <a:br>
              <a:rPr lang="sv">
                <a:latin typeface="Lexend"/>
                <a:ea typeface="Lexend"/>
                <a:cs typeface="Lexend"/>
                <a:sym typeface="Lexend"/>
              </a:rPr>
            </a:br>
            <a:endParaRPr>
              <a:latin typeface="Lexend"/>
              <a:ea typeface="Lexend"/>
              <a:cs typeface="Lexend"/>
              <a:sym typeface="Lexend"/>
            </a:endParaRPr>
          </a:p>
          <a:p>
            <a:pPr marL="237079"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buNone/>
            </a:pPr>
            <a:endParaRPr>
              <a:latin typeface="Lexend"/>
              <a:ea typeface="Lexend"/>
              <a:cs typeface="Lexend"/>
              <a:sym typeface="Lexend"/>
            </a:endParaRPr>
          </a:p>
        </p:txBody>
      </p:sp>
      <p:pic>
        <p:nvPicPr>
          <p:cNvPr id="312" name="Google Shape;312;p39" title="GettyImages-1419252319.jpg"/>
          <p:cNvPicPr preferRelativeResize="0"/>
          <p:nvPr/>
        </p:nvPicPr>
        <p:blipFill>
          <a:blip r:embed="rId3">
            <a:alphaModFix/>
          </a:blip>
          <a:stretch>
            <a:fillRect/>
          </a:stretch>
        </p:blipFill>
        <p:spPr>
          <a:xfrm>
            <a:off x="8526565" y="2963333"/>
            <a:ext cx="3026000" cy="3026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0"/>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a:latin typeface="Lexend SemiBold"/>
                <a:ea typeface="Lexend SemiBold"/>
                <a:cs typeface="Lexend SemiBold"/>
                <a:sym typeface="Lexend SemiBold"/>
              </a:rPr>
              <a:t>Läs mer i rapporten! </a:t>
            </a:r>
            <a:endParaRPr b="0">
              <a:latin typeface="Lexend SemiBold"/>
              <a:ea typeface="Lexend SemiBold"/>
              <a:cs typeface="Lexend SemiBold"/>
              <a:sym typeface="Lexend SemiBold"/>
            </a:endParaRPr>
          </a:p>
        </p:txBody>
      </p:sp>
      <p:sp>
        <p:nvSpPr>
          <p:cNvPr id="318" name="Google Shape;318;p40"/>
          <p:cNvSpPr txBox="1">
            <a:spLocks noGrp="1"/>
          </p:cNvSpPr>
          <p:nvPr>
            <p:ph type="body" idx="1"/>
          </p:nvPr>
        </p:nvSpPr>
        <p:spPr>
          <a:xfrm>
            <a:off x="720333" y="1841533"/>
            <a:ext cx="7958000" cy="4351200"/>
          </a:xfrm>
          <a:prstGeom prst="rect">
            <a:avLst/>
          </a:prstGeom>
          <a:noFill/>
          <a:ln>
            <a:noFill/>
          </a:ln>
        </p:spPr>
        <p:txBody>
          <a:bodyPr spcFirstLastPara="1" vert="horz" wrap="square" lIns="45700" tIns="45700" rIns="45700" bIns="45700" rtlCol="0" anchor="t" anchorCtr="0">
            <a:noAutofit/>
          </a:bodyPr>
          <a:lstStyle/>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r>
              <a:rPr lang="sv">
                <a:highlight>
                  <a:srgbClr val="18D773"/>
                </a:highlight>
                <a:latin typeface="Lexend"/>
                <a:ea typeface="Lexend"/>
                <a:cs typeface="Lexend"/>
                <a:sym typeface="Lexend"/>
              </a:rPr>
              <a:t>Vad är viktigt för framtidens digitala magasin- och tidskriftsvarumärken? </a:t>
            </a:r>
            <a:br>
              <a:rPr lang="sv">
                <a:highlight>
                  <a:srgbClr val="18D773"/>
                </a:highlight>
                <a:latin typeface="Lexend"/>
                <a:ea typeface="Lexend"/>
                <a:cs typeface="Lexend"/>
                <a:sym typeface="Lexend"/>
              </a:rPr>
            </a:br>
            <a:endParaRPr>
              <a:highlight>
                <a:srgbClr val="18D773"/>
              </a:highlight>
              <a:latin typeface="Lexend"/>
              <a:ea typeface="Lexend"/>
              <a:cs typeface="Lexend"/>
              <a:sym typeface="Lexend"/>
            </a:endParaRPr>
          </a:p>
          <a:p>
            <a:pPr marL="237079" indent="-228611">
              <a:spcBef>
                <a:spcPts val="0"/>
              </a:spcBef>
              <a:buSzPts val="1500"/>
              <a:buFont typeface="Lexend"/>
              <a:buChar char="•"/>
            </a:pPr>
            <a:r>
              <a:rPr lang="sv">
                <a:latin typeface="Lexend"/>
                <a:ea typeface="Lexend"/>
                <a:cs typeface="Lexend"/>
                <a:sym typeface="Lexend"/>
              </a:rPr>
              <a:t>Vikten av att föra </a:t>
            </a:r>
            <a:r>
              <a:rPr lang="sv">
                <a:highlight>
                  <a:srgbClr val="18D773"/>
                </a:highlight>
                <a:latin typeface="Lexend"/>
                <a:ea typeface="Lexend"/>
                <a:cs typeface="Lexend"/>
                <a:sym typeface="Lexend"/>
              </a:rPr>
              <a:t>dialog med läsarna</a:t>
            </a:r>
            <a:r>
              <a:rPr lang="sv">
                <a:latin typeface="Lexend"/>
                <a:ea typeface="Lexend"/>
                <a:cs typeface="Lexend"/>
                <a:sym typeface="Lexend"/>
              </a:rPr>
              <a:t> och ge dem möjlighet att prata med varandra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highlight>
                  <a:srgbClr val="18D773"/>
                </a:highlight>
                <a:latin typeface="Lexend"/>
                <a:ea typeface="Lexend"/>
                <a:cs typeface="Lexend"/>
                <a:sym typeface="Lexend"/>
              </a:rPr>
              <a:t>Starka profiler</a:t>
            </a:r>
            <a:r>
              <a:rPr lang="sv">
                <a:latin typeface="Lexend"/>
                <a:ea typeface="Lexend"/>
                <a:cs typeface="Lexend"/>
                <a:sym typeface="Lexend"/>
              </a:rPr>
              <a:t> som går igenom bruset och ger trovärdighet </a:t>
            </a:r>
            <a:br>
              <a:rPr lang="sv">
                <a:latin typeface="Lexend"/>
                <a:ea typeface="Lexend"/>
                <a:cs typeface="Lexend"/>
                <a:sym typeface="Lexend"/>
              </a:rPr>
            </a:br>
            <a:endParaRPr>
              <a:latin typeface="Lexend"/>
              <a:ea typeface="Lexend"/>
              <a:cs typeface="Lexend"/>
              <a:sym typeface="Lexend"/>
            </a:endParaRPr>
          </a:p>
          <a:p>
            <a:pPr marL="237079"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buNone/>
            </a:pPr>
            <a:endParaRPr>
              <a:latin typeface="Lexend"/>
              <a:ea typeface="Lexend"/>
              <a:cs typeface="Lexend"/>
              <a:sym typeface="Lexend"/>
            </a:endParaRPr>
          </a:p>
        </p:txBody>
      </p:sp>
      <p:pic>
        <p:nvPicPr>
          <p:cNvPr id="319" name="Google Shape;319;p40" title="GettyImages-1419252319.jpg"/>
          <p:cNvPicPr preferRelativeResize="0"/>
          <p:nvPr/>
        </p:nvPicPr>
        <p:blipFill>
          <a:blip r:embed="rId3">
            <a:alphaModFix/>
          </a:blip>
          <a:stretch>
            <a:fillRect/>
          </a:stretch>
        </p:blipFill>
        <p:spPr>
          <a:xfrm>
            <a:off x="8526565" y="2963333"/>
            <a:ext cx="3026000" cy="3026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1"/>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a:latin typeface="Lexend SemiBold"/>
                <a:ea typeface="Lexend SemiBold"/>
                <a:cs typeface="Lexend SemiBold"/>
                <a:sym typeface="Lexend SemiBold"/>
              </a:rPr>
              <a:t>Läs mer i rapporten! </a:t>
            </a:r>
            <a:endParaRPr b="0">
              <a:latin typeface="Lexend SemiBold"/>
              <a:ea typeface="Lexend SemiBold"/>
              <a:cs typeface="Lexend SemiBold"/>
              <a:sym typeface="Lexend SemiBold"/>
            </a:endParaRPr>
          </a:p>
        </p:txBody>
      </p:sp>
      <p:sp>
        <p:nvSpPr>
          <p:cNvPr id="325" name="Google Shape;325;p41"/>
          <p:cNvSpPr txBox="1">
            <a:spLocks noGrp="1"/>
          </p:cNvSpPr>
          <p:nvPr>
            <p:ph type="body" idx="1"/>
          </p:nvPr>
        </p:nvSpPr>
        <p:spPr>
          <a:xfrm>
            <a:off x="720333" y="1841533"/>
            <a:ext cx="7958000" cy="4351200"/>
          </a:xfrm>
          <a:prstGeom prst="rect">
            <a:avLst/>
          </a:prstGeom>
          <a:noFill/>
          <a:ln>
            <a:noFill/>
          </a:ln>
        </p:spPr>
        <p:txBody>
          <a:bodyPr spcFirstLastPara="1" vert="horz" wrap="square" lIns="45700" tIns="45700" rIns="45700" bIns="45700" rtlCol="0" anchor="t" anchorCtr="0">
            <a:noAutofit/>
          </a:bodyPr>
          <a:lstStyle/>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r>
              <a:rPr lang="sv">
                <a:highlight>
                  <a:srgbClr val="18D773"/>
                </a:highlight>
                <a:latin typeface="Lexend"/>
                <a:ea typeface="Lexend"/>
                <a:cs typeface="Lexend"/>
                <a:sym typeface="Lexend"/>
              </a:rPr>
              <a:t>Vad är viktigt för framtidens digitala magasin- och tidskriftsvarumärken? </a:t>
            </a:r>
            <a:br>
              <a:rPr lang="sv">
                <a:highlight>
                  <a:srgbClr val="18D773"/>
                </a:highlight>
                <a:latin typeface="Lexend"/>
                <a:ea typeface="Lexend"/>
                <a:cs typeface="Lexend"/>
                <a:sym typeface="Lexend"/>
              </a:rPr>
            </a:br>
            <a:endParaRPr>
              <a:highlight>
                <a:srgbClr val="18D773"/>
              </a:highlight>
              <a:latin typeface="Lexend"/>
              <a:ea typeface="Lexend"/>
              <a:cs typeface="Lexend"/>
              <a:sym typeface="Lexend"/>
            </a:endParaRPr>
          </a:p>
          <a:p>
            <a:pPr marL="237079" indent="-228611">
              <a:spcBef>
                <a:spcPts val="0"/>
              </a:spcBef>
              <a:buSzPts val="1500"/>
              <a:buFont typeface="Lexend"/>
              <a:buChar char="•"/>
            </a:pPr>
            <a:r>
              <a:rPr lang="sv">
                <a:latin typeface="Lexend"/>
                <a:ea typeface="Lexend"/>
                <a:cs typeface="Lexend"/>
                <a:sym typeface="Lexend"/>
              </a:rPr>
              <a:t>Vikten av att föra </a:t>
            </a:r>
            <a:r>
              <a:rPr lang="sv">
                <a:highlight>
                  <a:srgbClr val="18D773"/>
                </a:highlight>
                <a:latin typeface="Lexend"/>
                <a:ea typeface="Lexend"/>
                <a:cs typeface="Lexend"/>
                <a:sym typeface="Lexend"/>
              </a:rPr>
              <a:t>dialog med läsarna</a:t>
            </a:r>
            <a:r>
              <a:rPr lang="sv">
                <a:latin typeface="Lexend"/>
                <a:ea typeface="Lexend"/>
                <a:cs typeface="Lexend"/>
                <a:sym typeface="Lexend"/>
              </a:rPr>
              <a:t> och ge dem möjlighet att prata med varandra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highlight>
                  <a:srgbClr val="18D773"/>
                </a:highlight>
                <a:latin typeface="Lexend"/>
                <a:ea typeface="Lexend"/>
                <a:cs typeface="Lexend"/>
                <a:sym typeface="Lexend"/>
              </a:rPr>
              <a:t>Starka profiler</a:t>
            </a:r>
            <a:r>
              <a:rPr lang="sv">
                <a:latin typeface="Lexend"/>
                <a:ea typeface="Lexend"/>
                <a:cs typeface="Lexend"/>
                <a:sym typeface="Lexend"/>
              </a:rPr>
              <a:t> som går igenom bruset och ger trovärdighet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latin typeface="Lexend"/>
                <a:ea typeface="Lexend"/>
                <a:cs typeface="Lexend"/>
                <a:sym typeface="Lexend"/>
              </a:rPr>
              <a:t>Förflyttningen av läsare och användare från tredje part till </a:t>
            </a:r>
            <a:r>
              <a:rPr lang="sv">
                <a:highlight>
                  <a:srgbClr val="18D773"/>
                </a:highlight>
                <a:latin typeface="Lexend"/>
                <a:ea typeface="Lexend"/>
                <a:cs typeface="Lexend"/>
                <a:sym typeface="Lexend"/>
              </a:rPr>
              <a:t>egen plattform</a:t>
            </a:r>
            <a:br>
              <a:rPr lang="sv">
                <a:latin typeface="Lexend"/>
                <a:ea typeface="Lexend"/>
                <a:cs typeface="Lexend"/>
                <a:sym typeface="Lexend"/>
              </a:rPr>
            </a:br>
            <a:endParaRPr>
              <a:latin typeface="Lexend"/>
              <a:ea typeface="Lexend"/>
              <a:cs typeface="Lexend"/>
              <a:sym typeface="Lexend"/>
            </a:endParaRPr>
          </a:p>
          <a:p>
            <a:pPr marL="237079"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buNone/>
            </a:pPr>
            <a:endParaRPr>
              <a:latin typeface="Lexend"/>
              <a:ea typeface="Lexend"/>
              <a:cs typeface="Lexend"/>
              <a:sym typeface="Lexend"/>
            </a:endParaRPr>
          </a:p>
        </p:txBody>
      </p:sp>
      <p:pic>
        <p:nvPicPr>
          <p:cNvPr id="326" name="Google Shape;326;p41" title="GettyImages-1419252319.jpg"/>
          <p:cNvPicPr preferRelativeResize="0"/>
          <p:nvPr/>
        </p:nvPicPr>
        <p:blipFill>
          <a:blip r:embed="rId3">
            <a:alphaModFix/>
          </a:blip>
          <a:stretch>
            <a:fillRect/>
          </a:stretch>
        </p:blipFill>
        <p:spPr>
          <a:xfrm>
            <a:off x="8526565" y="2963333"/>
            <a:ext cx="3026000" cy="3026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2"/>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a:latin typeface="Lexend SemiBold"/>
                <a:ea typeface="Lexend SemiBold"/>
                <a:cs typeface="Lexend SemiBold"/>
                <a:sym typeface="Lexend SemiBold"/>
              </a:rPr>
              <a:t>Läs mer i rapporten! </a:t>
            </a:r>
            <a:endParaRPr b="0">
              <a:latin typeface="Lexend SemiBold"/>
              <a:ea typeface="Lexend SemiBold"/>
              <a:cs typeface="Lexend SemiBold"/>
              <a:sym typeface="Lexend SemiBold"/>
            </a:endParaRPr>
          </a:p>
        </p:txBody>
      </p:sp>
      <p:sp>
        <p:nvSpPr>
          <p:cNvPr id="332" name="Google Shape;332;p42"/>
          <p:cNvSpPr txBox="1">
            <a:spLocks noGrp="1"/>
          </p:cNvSpPr>
          <p:nvPr>
            <p:ph type="body" idx="1"/>
          </p:nvPr>
        </p:nvSpPr>
        <p:spPr>
          <a:xfrm>
            <a:off x="720333" y="1841533"/>
            <a:ext cx="7958000" cy="4351200"/>
          </a:xfrm>
          <a:prstGeom prst="rect">
            <a:avLst/>
          </a:prstGeom>
          <a:noFill/>
          <a:ln>
            <a:noFill/>
          </a:ln>
        </p:spPr>
        <p:txBody>
          <a:bodyPr spcFirstLastPara="1" vert="horz" wrap="square" lIns="45700" tIns="45700" rIns="45700" bIns="45700" rtlCol="0" anchor="t" anchorCtr="0">
            <a:noAutofit/>
          </a:bodyPr>
          <a:lstStyle/>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r>
              <a:rPr lang="sv">
                <a:highlight>
                  <a:srgbClr val="18D773"/>
                </a:highlight>
                <a:latin typeface="Lexend"/>
                <a:ea typeface="Lexend"/>
                <a:cs typeface="Lexend"/>
                <a:sym typeface="Lexend"/>
              </a:rPr>
              <a:t>Vad är viktigt för framtidens digitala magasin- och tidskriftsvarumärken? </a:t>
            </a:r>
            <a:br>
              <a:rPr lang="sv">
                <a:highlight>
                  <a:srgbClr val="18D773"/>
                </a:highlight>
                <a:latin typeface="Lexend"/>
                <a:ea typeface="Lexend"/>
                <a:cs typeface="Lexend"/>
                <a:sym typeface="Lexend"/>
              </a:rPr>
            </a:br>
            <a:endParaRPr>
              <a:highlight>
                <a:srgbClr val="18D773"/>
              </a:highlight>
              <a:latin typeface="Lexend"/>
              <a:ea typeface="Lexend"/>
              <a:cs typeface="Lexend"/>
              <a:sym typeface="Lexend"/>
            </a:endParaRPr>
          </a:p>
          <a:p>
            <a:pPr marL="237079" indent="-228611">
              <a:spcBef>
                <a:spcPts val="0"/>
              </a:spcBef>
              <a:buSzPts val="1500"/>
              <a:buFont typeface="Lexend"/>
              <a:buChar char="•"/>
            </a:pPr>
            <a:r>
              <a:rPr lang="sv">
                <a:latin typeface="Lexend"/>
                <a:ea typeface="Lexend"/>
                <a:cs typeface="Lexend"/>
                <a:sym typeface="Lexend"/>
              </a:rPr>
              <a:t>Vikten av att föra </a:t>
            </a:r>
            <a:r>
              <a:rPr lang="sv">
                <a:highlight>
                  <a:srgbClr val="18D773"/>
                </a:highlight>
                <a:latin typeface="Lexend"/>
                <a:ea typeface="Lexend"/>
                <a:cs typeface="Lexend"/>
                <a:sym typeface="Lexend"/>
              </a:rPr>
              <a:t>dialog med läsarna</a:t>
            </a:r>
            <a:r>
              <a:rPr lang="sv">
                <a:latin typeface="Lexend"/>
                <a:ea typeface="Lexend"/>
                <a:cs typeface="Lexend"/>
                <a:sym typeface="Lexend"/>
              </a:rPr>
              <a:t> och ge dem möjlighet att prata med varandra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highlight>
                  <a:srgbClr val="18D773"/>
                </a:highlight>
                <a:latin typeface="Lexend"/>
                <a:ea typeface="Lexend"/>
                <a:cs typeface="Lexend"/>
                <a:sym typeface="Lexend"/>
              </a:rPr>
              <a:t>Starka profiler</a:t>
            </a:r>
            <a:r>
              <a:rPr lang="sv">
                <a:latin typeface="Lexend"/>
                <a:ea typeface="Lexend"/>
                <a:cs typeface="Lexend"/>
                <a:sym typeface="Lexend"/>
              </a:rPr>
              <a:t> som går igenom bruset och ger trovärdighet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latin typeface="Lexend"/>
                <a:ea typeface="Lexend"/>
                <a:cs typeface="Lexend"/>
                <a:sym typeface="Lexend"/>
              </a:rPr>
              <a:t>Förflyttningen av läsare och användare från tredje part till </a:t>
            </a:r>
            <a:r>
              <a:rPr lang="sv">
                <a:highlight>
                  <a:srgbClr val="18D773"/>
                </a:highlight>
                <a:latin typeface="Lexend"/>
                <a:ea typeface="Lexend"/>
                <a:cs typeface="Lexend"/>
                <a:sym typeface="Lexend"/>
              </a:rPr>
              <a:t>egen plattform</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highlight>
                  <a:srgbClr val="18D773"/>
                </a:highlight>
                <a:latin typeface="Lexend"/>
                <a:ea typeface="Lexend"/>
                <a:cs typeface="Lexend"/>
                <a:sym typeface="Lexend"/>
              </a:rPr>
              <a:t>Betalningsviljan finns</a:t>
            </a:r>
            <a:r>
              <a:rPr lang="sv">
                <a:latin typeface="Lexend"/>
                <a:ea typeface="Lexend"/>
                <a:cs typeface="Lexend"/>
                <a:sym typeface="Lexend"/>
              </a:rPr>
              <a:t> - såhär ska du tänka! </a:t>
            </a: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buNone/>
            </a:pPr>
            <a:endParaRPr>
              <a:latin typeface="Lexend"/>
              <a:ea typeface="Lexend"/>
              <a:cs typeface="Lexend"/>
              <a:sym typeface="Lexend"/>
            </a:endParaRPr>
          </a:p>
        </p:txBody>
      </p:sp>
      <p:pic>
        <p:nvPicPr>
          <p:cNvPr id="333" name="Google Shape;333;p42" title="GettyImages-1419252319.jpg"/>
          <p:cNvPicPr preferRelativeResize="0"/>
          <p:nvPr/>
        </p:nvPicPr>
        <p:blipFill>
          <a:blip r:embed="rId3">
            <a:alphaModFix/>
          </a:blip>
          <a:stretch>
            <a:fillRect/>
          </a:stretch>
        </p:blipFill>
        <p:spPr>
          <a:xfrm>
            <a:off x="8526565" y="2963333"/>
            <a:ext cx="3026000" cy="3026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3"/>
          <p:cNvSpPr txBox="1">
            <a:spLocks noGrp="1"/>
          </p:cNvSpPr>
          <p:nvPr>
            <p:ph type="title"/>
          </p:nvPr>
        </p:nvSpPr>
        <p:spPr>
          <a:xfrm>
            <a:off x="1036983" y="381028"/>
            <a:ext cx="10515600" cy="1325600"/>
          </a:xfrm>
          <a:prstGeom prst="rect">
            <a:avLst/>
          </a:prstGeom>
          <a:noFill/>
          <a:ln>
            <a:noFill/>
          </a:ln>
        </p:spPr>
        <p:txBody>
          <a:bodyPr spcFirstLastPara="1" vert="horz" wrap="square" lIns="45700" tIns="45700" rIns="45700" bIns="45700" rtlCol="0" anchor="ctr" anchorCtr="0">
            <a:normAutofit/>
          </a:bodyPr>
          <a:lstStyle/>
          <a:p>
            <a:pPr>
              <a:buSzPts val="3300"/>
            </a:pPr>
            <a:r>
              <a:rPr lang="sv">
                <a:latin typeface="Lexend SemiBold"/>
                <a:ea typeface="Lexend SemiBold"/>
                <a:cs typeface="Lexend SemiBold"/>
                <a:sym typeface="Lexend SemiBold"/>
              </a:rPr>
              <a:t>Läs mer i rapporten! </a:t>
            </a:r>
            <a:endParaRPr b="0">
              <a:latin typeface="Lexend SemiBold"/>
              <a:ea typeface="Lexend SemiBold"/>
              <a:cs typeface="Lexend SemiBold"/>
              <a:sym typeface="Lexend SemiBold"/>
            </a:endParaRPr>
          </a:p>
        </p:txBody>
      </p:sp>
      <p:sp>
        <p:nvSpPr>
          <p:cNvPr id="339" name="Google Shape;339;p43"/>
          <p:cNvSpPr txBox="1">
            <a:spLocks noGrp="1"/>
          </p:cNvSpPr>
          <p:nvPr>
            <p:ph type="body" idx="1"/>
          </p:nvPr>
        </p:nvSpPr>
        <p:spPr>
          <a:xfrm>
            <a:off x="720333" y="1841533"/>
            <a:ext cx="7958000" cy="4351200"/>
          </a:xfrm>
          <a:prstGeom prst="rect">
            <a:avLst/>
          </a:prstGeom>
          <a:noFill/>
          <a:ln>
            <a:noFill/>
          </a:ln>
        </p:spPr>
        <p:txBody>
          <a:bodyPr spcFirstLastPara="1" vert="horz" wrap="square" lIns="45700" tIns="45700" rIns="45700" bIns="45700" rtlCol="0" anchor="t" anchorCtr="0">
            <a:noAutofit/>
          </a:bodyPr>
          <a:lstStyle/>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r>
              <a:rPr lang="sv">
                <a:highlight>
                  <a:srgbClr val="18D773"/>
                </a:highlight>
                <a:latin typeface="Lexend"/>
                <a:ea typeface="Lexend"/>
                <a:cs typeface="Lexend"/>
                <a:sym typeface="Lexend"/>
              </a:rPr>
              <a:t>Vad är viktigt för framtidens digitala magasin- och tidskriftsvarumärken? </a:t>
            </a:r>
            <a:br>
              <a:rPr lang="sv">
                <a:highlight>
                  <a:srgbClr val="18D773"/>
                </a:highlight>
                <a:latin typeface="Lexend"/>
                <a:ea typeface="Lexend"/>
                <a:cs typeface="Lexend"/>
                <a:sym typeface="Lexend"/>
              </a:rPr>
            </a:br>
            <a:endParaRPr>
              <a:highlight>
                <a:srgbClr val="18D773"/>
              </a:highlight>
              <a:latin typeface="Lexend"/>
              <a:ea typeface="Lexend"/>
              <a:cs typeface="Lexend"/>
              <a:sym typeface="Lexend"/>
            </a:endParaRPr>
          </a:p>
          <a:p>
            <a:pPr marL="237079" indent="-228611">
              <a:spcBef>
                <a:spcPts val="0"/>
              </a:spcBef>
              <a:buSzPts val="1500"/>
              <a:buFont typeface="Lexend"/>
              <a:buChar char="•"/>
            </a:pPr>
            <a:r>
              <a:rPr lang="sv">
                <a:latin typeface="Lexend"/>
                <a:ea typeface="Lexend"/>
                <a:cs typeface="Lexend"/>
                <a:sym typeface="Lexend"/>
              </a:rPr>
              <a:t>Vikten av att föra </a:t>
            </a:r>
            <a:r>
              <a:rPr lang="sv">
                <a:highlight>
                  <a:srgbClr val="18D773"/>
                </a:highlight>
                <a:latin typeface="Lexend"/>
                <a:ea typeface="Lexend"/>
                <a:cs typeface="Lexend"/>
                <a:sym typeface="Lexend"/>
              </a:rPr>
              <a:t>dialog med läsarna</a:t>
            </a:r>
            <a:r>
              <a:rPr lang="sv">
                <a:latin typeface="Lexend"/>
                <a:ea typeface="Lexend"/>
                <a:cs typeface="Lexend"/>
                <a:sym typeface="Lexend"/>
              </a:rPr>
              <a:t> och ge dem möjlighet att prata med varandra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highlight>
                  <a:srgbClr val="18D773"/>
                </a:highlight>
                <a:latin typeface="Lexend"/>
                <a:ea typeface="Lexend"/>
                <a:cs typeface="Lexend"/>
                <a:sym typeface="Lexend"/>
              </a:rPr>
              <a:t>Starka profiler</a:t>
            </a:r>
            <a:r>
              <a:rPr lang="sv">
                <a:latin typeface="Lexend"/>
                <a:ea typeface="Lexend"/>
                <a:cs typeface="Lexend"/>
                <a:sym typeface="Lexend"/>
              </a:rPr>
              <a:t> som går igenom bruset och ger trovärdighet </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latin typeface="Lexend"/>
                <a:ea typeface="Lexend"/>
                <a:cs typeface="Lexend"/>
                <a:sym typeface="Lexend"/>
              </a:rPr>
              <a:t>Förflyttningen av läsare och användare från tredje part till </a:t>
            </a:r>
            <a:r>
              <a:rPr lang="sv">
                <a:highlight>
                  <a:srgbClr val="18D773"/>
                </a:highlight>
                <a:latin typeface="Lexend"/>
                <a:ea typeface="Lexend"/>
                <a:cs typeface="Lexend"/>
                <a:sym typeface="Lexend"/>
              </a:rPr>
              <a:t>egen plattform</a:t>
            </a:r>
            <a:br>
              <a:rPr lang="sv">
                <a:latin typeface="Lexend"/>
                <a:ea typeface="Lexend"/>
                <a:cs typeface="Lexend"/>
                <a:sym typeface="Lexend"/>
              </a:rPr>
            </a:br>
            <a:endParaRPr>
              <a:latin typeface="Lexend"/>
              <a:ea typeface="Lexend"/>
              <a:cs typeface="Lexend"/>
              <a:sym typeface="Lexend"/>
            </a:endParaRPr>
          </a:p>
          <a:p>
            <a:pPr marL="237079" indent="-220144">
              <a:spcBef>
                <a:spcPts val="0"/>
              </a:spcBef>
              <a:buFont typeface="Lexend"/>
              <a:buChar char="•"/>
            </a:pPr>
            <a:r>
              <a:rPr lang="sv">
                <a:highlight>
                  <a:srgbClr val="18D773"/>
                </a:highlight>
                <a:latin typeface="Lexend"/>
                <a:ea typeface="Lexend"/>
                <a:cs typeface="Lexend"/>
                <a:sym typeface="Lexend"/>
              </a:rPr>
              <a:t>Betalningsviljan finns</a:t>
            </a:r>
            <a:r>
              <a:rPr lang="sv">
                <a:latin typeface="Lexend"/>
                <a:ea typeface="Lexend"/>
                <a:cs typeface="Lexend"/>
                <a:sym typeface="Lexend"/>
              </a:rPr>
              <a:t> - så här ska du tänka! </a:t>
            </a: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spcBef>
                <a:spcPts val="0"/>
              </a:spcBef>
              <a:buNone/>
            </a:pPr>
            <a:endParaRPr>
              <a:latin typeface="Lexend"/>
              <a:ea typeface="Lexend"/>
              <a:cs typeface="Lexend"/>
              <a:sym typeface="Lexend"/>
            </a:endParaRPr>
          </a:p>
          <a:p>
            <a:pPr marL="0" indent="0">
              <a:buNone/>
            </a:pPr>
            <a:endParaRPr>
              <a:latin typeface="Lexend"/>
              <a:ea typeface="Lexend"/>
              <a:cs typeface="Lexend"/>
              <a:sym typeface="Lexend"/>
            </a:endParaRPr>
          </a:p>
        </p:txBody>
      </p:sp>
      <p:sp>
        <p:nvSpPr>
          <p:cNvPr id="340" name="Google Shape;340;p43"/>
          <p:cNvSpPr/>
          <p:nvPr/>
        </p:nvSpPr>
        <p:spPr>
          <a:xfrm>
            <a:off x="7321167" y="1075733"/>
            <a:ext cx="3914800" cy="1524000"/>
          </a:xfrm>
          <a:prstGeom prst="wedgeRoundRectCallout">
            <a:avLst>
              <a:gd name="adj1" fmla="val -20833"/>
              <a:gd name="adj2" fmla="val 62500"/>
              <a:gd name="adj3" fmla="val 0"/>
            </a:avLst>
          </a:prstGeom>
          <a:noFill/>
          <a:ln w="9525" cap="flat" cmpd="sng">
            <a:solidFill>
              <a:srgbClr val="18D773"/>
            </a:solidFill>
            <a:prstDash val="solid"/>
            <a:round/>
            <a:headEnd type="none" w="sm" len="sm"/>
            <a:tailEnd type="none" w="sm" len="sm"/>
          </a:ln>
        </p:spPr>
        <p:txBody>
          <a:bodyPr spcFirstLastPara="1" wrap="square" lIns="121900" tIns="121900" rIns="121900" bIns="121900" anchor="ctr" anchorCtr="0">
            <a:noAutofit/>
          </a:bodyPr>
          <a:lstStyle/>
          <a:p>
            <a:pPr defTabSz="1219261">
              <a:lnSpc>
                <a:spcPct val="90000"/>
              </a:lnSpc>
              <a:buClr>
                <a:srgbClr val="000000"/>
              </a:buClr>
            </a:pPr>
            <a:r>
              <a:rPr lang="sv" sz="2000" kern="0">
                <a:solidFill>
                  <a:srgbClr val="000000"/>
                </a:solidFill>
                <a:latin typeface="Lexend"/>
                <a:ea typeface="Lexend"/>
                <a:cs typeface="Lexend"/>
                <a:sym typeface="Lexend"/>
              </a:rPr>
              <a:t>💡</a:t>
            </a:r>
            <a:r>
              <a:rPr lang="sv" sz="2000" i="1" kern="0">
                <a:solidFill>
                  <a:srgbClr val="000000"/>
                </a:solidFill>
                <a:latin typeface="Lexend"/>
                <a:ea typeface="Lexend"/>
                <a:cs typeface="Lexend"/>
                <a:sym typeface="Lexend"/>
              </a:rPr>
              <a:t>Rapporten kommer även lanseras som Ai-chatbot som resurs för Sveriges Tidskrifters medlemmar! </a:t>
            </a:r>
            <a:endParaRPr sz="1867" i="1" kern="0">
              <a:solidFill>
                <a:srgbClr val="FFFFFF"/>
              </a:solidFill>
              <a:latin typeface="Arial"/>
              <a:cs typeface="Arial"/>
              <a:sym typeface="Arial"/>
            </a:endParaRPr>
          </a:p>
          <a:p>
            <a:pPr defTabSz="1219261">
              <a:lnSpc>
                <a:spcPct val="90000"/>
              </a:lnSpc>
              <a:buClr>
                <a:srgbClr val="000000"/>
              </a:buClr>
            </a:pPr>
            <a:endParaRPr sz="2000" kern="0">
              <a:solidFill>
                <a:srgbClr val="000000"/>
              </a:solidFill>
              <a:latin typeface="Lexend"/>
              <a:ea typeface="Lexend"/>
              <a:cs typeface="Lexend"/>
              <a:sym typeface="Lexend"/>
            </a:endParaRPr>
          </a:p>
        </p:txBody>
      </p:sp>
      <p:pic>
        <p:nvPicPr>
          <p:cNvPr id="341" name="Google Shape;341;p43" title="GettyImages-1419252319.jpg"/>
          <p:cNvPicPr preferRelativeResize="0"/>
          <p:nvPr/>
        </p:nvPicPr>
        <p:blipFill>
          <a:blip r:embed="rId3">
            <a:alphaModFix/>
          </a:blip>
          <a:stretch>
            <a:fillRect/>
          </a:stretch>
        </p:blipFill>
        <p:spPr>
          <a:xfrm>
            <a:off x="8526565" y="2963333"/>
            <a:ext cx="3026000" cy="3026000"/>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2962</Words>
  <Application>Microsoft Macintosh PowerPoint</Application>
  <PresentationFormat>Bredbild</PresentationFormat>
  <Paragraphs>269</Paragraphs>
  <Slides>21</Slides>
  <Notes>21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21</vt:i4>
      </vt:variant>
    </vt:vector>
  </HeadingPairs>
  <TitlesOfParts>
    <vt:vector size="30" baseType="lpstr">
      <vt:lpstr>Aptos</vt:lpstr>
      <vt:lpstr>Aptos Display</vt:lpstr>
      <vt:lpstr>Arial</vt:lpstr>
      <vt:lpstr>Calibri</vt:lpstr>
      <vt:lpstr>Lexend</vt:lpstr>
      <vt:lpstr>Lexend ExtraLight</vt:lpstr>
      <vt:lpstr>Lexend Light</vt:lpstr>
      <vt:lpstr>Lexend SemiBold</vt:lpstr>
      <vt:lpstr>Office-tema</vt:lpstr>
      <vt:lpstr>          </vt:lpstr>
      <vt:lpstr>Inledning</vt:lpstr>
      <vt:lpstr>Inledning</vt:lpstr>
      <vt:lpstr>Bra utgångsläge - och potential framåt</vt:lpstr>
      <vt:lpstr>Bra utgångsläge - och potential framåt</vt:lpstr>
      <vt:lpstr>Bra utgångsläge - och potential framåt</vt:lpstr>
      <vt:lpstr>Bra utgångsläge - och potential framåt</vt:lpstr>
      <vt:lpstr>Bra utgångsläge - och potential framåt</vt:lpstr>
      <vt:lpstr>Bra utgångsläge - och potential framåt</vt:lpstr>
      <vt:lpstr>Framtidens tidskrifter: Vad vill unga ha?</vt:lpstr>
      <vt:lpstr>Framtidens tidskrifter: Vad vill unga ha?</vt:lpstr>
      <vt:lpstr>Framtidens tidskrifter: Vad vill unga ha?</vt:lpstr>
      <vt:lpstr>Framtidens tidskrifter: Vad vill unga ha?</vt:lpstr>
      <vt:lpstr>Framtidens tidskrifter: Vad vill unga ha?</vt:lpstr>
      <vt:lpstr>Framtidens tidskrifter: Vad vill unga ha?</vt:lpstr>
      <vt:lpstr>Läs mer i rapporten! </vt:lpstr>
      <vt:lpstr>Läs mer i rapporten! </vt:lpstr>
      <vt:lpstr>Läs mer i rapporten! </vt:lpstr>
      <vt:lpstr>Läs mer i rapporten! </vt:lpstr>
      <vt:lpstr>Läs mer i rapporten! </vt:lpstr>
      <vt:lpstr>Läs mer i rapporten!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Elin Sibbern</dc:creator>
  <cp:lastModifiedBy>Elin Sibbern</cp:lastModifiedBy>
  <cp:revision>1</cp:revision>
  <dcterms:created xsi:type="dcterms:W3CDTF">2026-04-17T08:09:45Z</dcterms:created>
  <dcterms:modified xsi:type="dcterms:W3CDTF">2026-04-17T08:10:58Z</dcterms:modified>
</cp:coreProperties>
</file>