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92" r:id="rId2"/>
    <p:sldId id="291" r:id="rId3"/>
    <p:sldId id="289" r:id="rId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35"/>
  </p:normalViewPr>
  <p:slideViewPr>
    <p:cSldViewPr snapToGrid="0">
      <p:cViewPr varScale="1">
        <p:scale>
          <a:sx n="110" d="100"/>
          <a:sy n="110" d="100"/>
        </p:scale>
        <p:origin x="6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B8B283-C4F6-EA41-A351-C7FF372E4A7E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21B8F3-F3AB-AF49-BD6E-97BBFBA5AB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0055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36C10-DE3F-CB81-108A-4B6C804C7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E24F9237-BD0B-3CE3-CD75-B974AC2E30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08E0E01A-55A4-4F47-3E0E-C14AA79AF7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4498876-5D57-9AC2-A8B7-06BD290165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F0F670-F41A-584C-BFE2-29A5B079C6AD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4307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212FF-92F5-703F-687D-C64428AC1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ED8BB091-80F9-5A15-F4AD-E6E2EFB687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6931A470-BF22-C04B-7707-1866EB8EE7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7A5DFDE-7DA2-7D05-9E09-4DFBE336C4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F0F670-F41A-584C-BFE2-29A5B079C6AD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4326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BFCA2A-9412-5F91-A98C-2CD9643CF4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1444FD0-1831-4160-44EB-EA4BB59A7D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FD34EB9-E163-6B83-8F46-01B70E2E1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3E22A-7D07-1240-A830-1E87DF7C75A6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9040F05-029A-7F47-DE23-2D89FCE25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6F06ADF-F713-21DC-3DCE-0485C6DD9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18EB8-2825-9943-9DAC-D8BE891548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1115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4C635B0-F36D-6D9B-7B86-BF95FEDA7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8E1A151-F87F-44DD-7866-2DACF9918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CEC1FD-F8C6-9847-201A-EBE1A8BEC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3E22A-7D07-1240-A830-1E87DF7C75A6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0AF6B2A-A9C3-FAB3-220D-F8E40186D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2407C7A-436E-96A9-6677-D4D549397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18EB8-2825-9943-9DAC-D8BE891548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27417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E733F3A-2BF5-AD1D-16FE-57431A9D9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3722CE5-662F-4372-9CB0-4128FD7130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43CD917-A51D-009E-5C4E-D23E7C9C5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3E22A-7D07-1240-A830-1E87DF7C75A6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D024C3D-AC19-4C1C-1C68-CDFA221DF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DD860B7-768C-E96C-BC65-3499F2D1C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18EB8-2825-9943-9DAC-D8BE891548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3861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80B431D-A617-36C6-0F12-E2EB4D711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E8E5AD6-4ABF-6DF0-C283-4DC5596B24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5ED4DE0-7294-7295-3517-8EB551DDCA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0471FE8-FB85-4EC2-FD86-AE73AE447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3E22A-7D07-1240-A830-1E87DF7C75A6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3B9A913-3AA5-F9AB-D7BC-1D63529CC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F789E5B-1976-6A0C-C9F9-EFEF01315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18EB8-2825-9943-9DAC-D8BE891548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2039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7AB7790-5E1E-3FFD-8106-4D2AD1545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F7F190F-69AD-23AB-F814-1BEE1537BC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1FCCC1D-1321-744C-8C5A-7B0ACDE12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D5F4867-F679-1D12-3B97-92BBBAB462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CFE170D2-962E-C594-A36E-5328D039D2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060747DE-C953-2964-D202-254691F7A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3E22A-7D07-1240-A830-1E87DF7C75A6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AC7A783-1694-B5A7-15BF-5CFADD497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AFD90C5F-4BCC-10F6-DCBB-1F8542839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18EB8-2825-9943-9DAC-D8BE891548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41007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1697A5E-2954-60E1-AB3E-86B00EBD8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042DE4EE-6BF6-656E-AD25-AD26B143A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3E22A-7D07-1240-A830-1E87DF7C75A6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8A4AF78-F676-A051-CEF3-A0A9F019A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B975CE5-0F8B-628F-B54F-48909E7E3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18EB8-2825-9943-9DAC-D8BE891548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007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2A4AAE5-4247-21B3-54ED-4EF2A4DE4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3E22A-7D07-1240-A830-1E87DF7C75A6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29C7F87-A80D-C967-50F9-4FA948DAB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7E5E4B9-ADE0-CED3-0AB6-5458E9F3F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18EB8-2825-9943-9DAC-D8BE891548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9672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A9134F-4A71-F9CB-9332-132219F05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93931D2-FD62-6577-6562-27D74E0C8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B5E7D8C-9DD0-8236-32A6-D9D83A4F9C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0F6A462-587A-629D-E5E0-F3B910C8A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3E22A-7D07-1240-A830-1E87DF7C75A6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7FC2871-522B-9C45-5587-52D3F7840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A730F8E-2819-EE44-57B3-B8A564BB0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18EB8-2825-9943-9DAC-D8BE891548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4628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F49171-D959-BD9A-C7FB-22F709A18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3107CB6-DFAA-A03C-5DA4-A4215C6FD3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E3B1DD2-B829-8A43-0FB0-E8C75D4393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8008A4B-D028-0E53-1C9F-9E362B721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3E22A-7D07-1240-A830-1E87DF7C75A6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087D23E-03A6-4002-1A18-14D072B9B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88A5A15-888C-BA3D-A0AE-5C8ABC335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18EB8-2825-9943-9DAC-D8BE891548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0397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4F1C12B-E37C-C658-808E-A52DA936A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B73516B-8E81-1A2B-0B2C-721A235CB5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4DD6DCD-1F79-1E06-9B7B-C79CB473D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3E22A-7D07-1240-A830-1E87DF7C75A6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B0119D4-B293-F1BF-1E56-87970E093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5D186E1-69AC-F781-BB3A-05322C3E1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18EB8-2825-9943-9DAC-D8BE891548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4333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C4A82FD9-1D8C-CE18-AB90-F929380131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E964AAC-984C-2E33-E161-44A05D1DC0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8731EE0-14A7-5971-85BA-3CE1E9C17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3E22A-7D07-1240-A830-1E87DF7C75A6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4002F66-E2C0-8881-078B-9677F99CE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C3D45E0-CB3B-16DC-2837-81E02BAB6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18EB8-2825-9943-9DAC-D8BE891548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5108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E0B0AA8-02EB-3371-9D1F-4955C46B3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3943C4A-1290-6EA4-98BC-0D3D682AB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B8AFB0A-4780-697C-5AFF-5FE76A30E5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D3E22A-7D07-1240-A830-1E87DF7C75A6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AE0A3E5-4001-E9D8-0EF0-DAB72D1605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3CC2C04-F8AD-58F2-4FA8-73DC0D924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618EB8-2825-9943-9DAC-D8BE891548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2003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265E6-A8BF-B12A-92C8-098C96928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 descr="En bild som visar skärmbild, text, Människoansikte, kollage&#10;&#10;AI-genererat innehåll kan vara felaktigt.">
            <a:extLst>
              <a:ext uri="{FF2B5EF4-FFF2-40B4-BE49-F238E27FC236}">
                <a16:creationId xmlns:a16="http://schemas.microsoft.com/office/drawing/2014/main" id="{26F58CCE-2402-95D2-A630-863B938112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24" y="-8669"/>
            <a:ext cx="12307223" cy="6922813"/>
          </a:xfrm>
          <a:prstGeom prst="rect">
            <a:avLst/>
          </a:prstGeom>
        </p:spPr>
      </p:pic>
      <p:sp>
        <p:nvSpPr>
          <p:cNvPr id="23" name="Freeform 19">
            <a:extLst>
              <a:ext uri="{FF2B5EF4-FFF2-40B4-BE49-F238E27FC236}">
                <a16:creationId xmlns:a16="http://schemas.microsoft.com/office/drawing/2014/main" id="{296256A1-0CFC-7B2C-C6D2-3189353BB35E}"/>
              </a:ext>
            </a:extLst>
          </p:cNvPr>
          <p:cNvSpPr/>
          <p:nvPr/>
        </p:nvSpPr>
        <p:spPr>
          <a:xfrm>
            <a:off x="6096000" y="2332880"/>
            <a:ext cx="2604294" cy="2524637"/>
          </a:xfrm>
          <a:custGeom>
            <a:avLst/>
            <a:gdLst/>
            <a:ahLst/>
            <a:cxnLst/>
            <a:rect l="l" t="t" r="r" b="b"/>
            <a:pathLst>
              <a:path w="13946687" h="13884594">
                <a:moveTo>
                  <a:pt x="6973343" y="70"/>
                </a:moveTo>
                <a:cubicBezTo>
                  <a:pt x="4485729" y="-11055"/>
                  <a:pt x="2182303" y="1309688"/>
                  <a:pt x="935272" y="3462190"/>
                </a:cubicBezTo>
                <a:cubicBezTo>
                  <a:pt x="-311758" y="5614693"/>
                  <a:pt x="-311758" y="8269902"/>
                  <a:pt x="935272" y="10422404"/>
                </a:cubicBezTo>
                <a:cubicBezTo>
                  <a:pt x="2182303" y="12574907"/>
                  <a:pt x="4485729" y="13895650"/>
                  <a:pt x="6973343" y="13884525"/>
                </a:cubicBezTo>
                <a:cubicBezTo>
                  <a:pt x="9460958" y="13895650"/>
                  <a:pt x="11764384" y="12574907"/>
                  <a:pt x="13011414" y="10422404"/>
                </a:cubicBezTo>
                <a:cubicBezTo>
                  <a:pt x="14258444" y="8269902"/>
                  <a:pt x="14258444" y="5614693"/>
                  <a:pt x="13011414" y="3462190"/>
                </a:cubicBezTo>
                <a:cubicBezTo>
                  <a:pt x="11764384" y="1309688"/>
                  <a:pt x="9460958" y="-11055"/>
                  <a:pt x="6973343" y="70"/>
                </a:cubicBezTo>
                <a:close/>
              </a:path>
            </a:pathLst>
          </a:custGeom>
          <a:solidFill>
            <a:schemeClr val="tx1"/>
          </a:solidFill>
        </p:spPr>
        <p:txBody>
          <a:bodyPr/>
          <a:lstStyle/>
          <a:p>
            <a:endParaRPr lang="sv-SE" sz="1200" dirty="0">
              <a:latin typeface="Arial" panose="020B0604020202020204" pitchFamily="34" charset="0"/>
            </a:endParaRPr>
          </a:p>
        </p:txBody>
      </p:sp>
      <p:sp>
        <p:nvSpPr>
          <p:cNvPr id="36" name="textruta 35">
            <a:extLst>
              <a:ext uri="{FF2B5EF4-FFF2-40B4-BE49-F238E27FC236}">
                <a16:creationId xmlns:a16="http://schemas.microsoft.com/office/drawing/2014/main" id="{309CB0CE-C6DF-2AA8-3CA7-DABD439AE1CC}"/>
              </a:ext>
            </a:extLst>
          </p:cNvPr>
          <p:cNvSpPr txBox="1"/>
          <p:nvPr/>
        </p:nvSpPr>
        <p:spPr>
          <a:xfrm>
            <a:off x="-1648178" y="4741334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sz="1200" dirty="0">
              <a:solidFill>
                <a:schemeClr val="bg1"/>
              </a:solidFill>
              <a:highlight>
                <a:srgbClr val="000000"/>
              </a:highlight>
              <a:latin typeface="Arial" panose="020B0604020202020204" pitchFamily="34" charset="0"/>
            </a:endParaRPr>
          </a:p>
        </p:txBody>
      </p:sp>
      <p:sp>
        <p:nvSpPr>
          <p:cNvPr id="45" name="TextBox 6">
            <a:extLst>
              <a:ext uri="{FF2B5EF4-FFF2-40B4-BE49-F238E27FC236}">
                <a16:creationId xmlns:a16="http://schemas.microsoft.com/office/drawing/2014/main" id="{2C22A4FE-137A-0A46-2FA6-C08451F9093E}"/>
              </a:ext>
            </a:extLst>
          </p:cNvPr>
          <p:cNvSpPr txBox="1"/>
          <p:nvPr/>
        </p:nvSpPr>
        <p:spPr>
          <a:xfrm>
            <a:off x="5797572" y="5008809"/>
            <a:ext cx="2898104" cy="861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867" b="1" dirty="0">
                <a:solidFill>
                  <a:srgbClr val="FFFFFF"/>
                </a:solidFill>
                <a:latin typeface="Arial" panose="020B0604020202020204" pitchFamily="34" charset="0"/>
                <a:ea typeface="HK Grotesk 1"/>
                <a:cs typeface="Arial" panose="020B0604020202020204" pitchFamily="34" charset="0"/>
                <a:sym typeface="HK Grotesk 1"/>
              </a:rPr>
              <a:t>Lizette </a:t>
            </a:r>
            <a:r>
              <a:rPr lang="en-US" sz="1867" b="1" dirty="0" err="1">
                <a:solidFill>
                  <a:srgbClr val="FFFFFF"/>
                </a:solidFill>
                <a:latin typeface="Arial" panose="020B0604020202020204" pitchFamily="34" charset="0"/>
                <a:ea typeface="HK Grotesk 1"/>
                <a:cs typeface="Arial" panose="020B0604020202020204" pitchFamily="34" charset="0"/>
                <a:sym typeface="HK Grotesk 1"/>
              </a:rPr>
              <a:t>Edfeldt</a:t>
            </a:r>
            <a:endParaRPr lang="en-US" sz="1867" b="1" dirty="0">
              <a:solidFill>
                <a:srgbClr val="FFFFFF"/>
              </a:solidFill>
              <a:latin typeface="Arial" panose="020B0604020202020204" pitchFamily="34" charset="0"/>
              <a:ea typeface="HK Grotesk 1"/>
              <a:cs typeface="Arial" panose="020B0604020202020204" pitchFamily="34" charset="0"/>
              <a:sym typeface="HK Grotesk 1"/>
            </a:endParaRPr>
          </a:p>
          <a:p>
            <a:pPr algn="ctr">
              <a:spcBef>
                <a:spcPct val="0"/>
              </a:spcBef>
            </a:pPr>
            <a:r>
              <a:rPr lang="sv-SE" sz="186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Programledare/</a:t>
            </a:r>
            <a:r>
              <a:rPr lang="sv-SE" sz="1867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lang="sv-SE" sz="186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-specialist på SVT Barn</a:t>
            </a:r>
            <a:endParaRPr lang="en-US" sz="2667" dirty="0">
              <a:solidFill>
                <a:schemeClr val="bg1"/>
              </a:solidFill>
              <a:latin typeface="Arial" panose="020B0604020202020204" pitchFamily="34" charset="0"/>
              <a:ea typeface="HK Grotesk 1"/>
              <a:cs typeface="Arial" panose="020B0604020202020204" pitchFamily="34" charset="0"/>
              <a:sym typeface="HK Grotesk 1"/>
            </a:endParaRPr>
          </a:p>
        </p:txBody>
      </p:sp>
      <p:sp>
        <p:nvSpPr>
          <p:cNvPr id="46" name="TextBox 16">
            <a:extLst>
              <a:ext uri="{FF2B5EF4-FFF2-40B4-BE49-F238E27FC236}">
                <a16:creationId xmlns:a16="http://schemas.microsoft.com/office/drawing/2014/main" id="{C18DCAC0-BA8B-BD43-53E6-3425FEFDBB1D}"/>
              </a:ext>
            </a:extLst>
          </p:cNvPr>
          <p:cNvSpPr txBox="1"/>
          <p:nvPr/>
        </p:nvSpPr>
        <p:spPr>
          <a:xfrm>
            <a:off x="520831" y="3429000"/>
            <a:ext cx="5054339" cy="1974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sv-SE" sz="1867" b="1" dirty="0">
                <a:solidFill>
                  <a:schemeClr val="bg1"/>
                </a:solidFill>
                <a:latin typeface="Arial" panose="020B0604020202020204" pitchFamily="34" charset="0"/>
              </a:rPr>
              <a:t>Lizette Edfeldt</a:t>
            </a:r>
            <a:endParaRPr lang="sv-SE" sz="1867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304815" indent="-304815">
              <a:lnSpc>
                <a:spcPts val="2200"/>
              </a:lnSpc>
              <a:buFontTx/>
              <a:buChar char="-"/>
            </a:pPr>
            <a:r>
              <a:rPr lang="sv-SE" sz="1867" dirty="0">
                <a:solidFill>
                  <a:schemeClr val="bg1"/>
                </a:solidFill>
                <a:latin typeface="Arial" panose="020B0604020202020204" pitchFamily="34" charset="0"/>
              </a:rPr>
              <a:t>Flerårig programledare Lilla Aktuellt.</a:t>
            </a:r>
          </a:p>
          <a:p>
            <a:pPr marL="304815" indent="-304815">
              <a:lnSpc>
                <a:spcPts val="2200"/>
              </a:lnSpc>
              <a:buFontTx/>
              <a:buChar char="-"/>
            </a:pPr>
            <a:r>
              <a:rPr lang="sv-SE" sz="1867" dirty="0">
                <a:solidFill>
                  <a:schemeClr val="bg1"/>
                </a:solidFill>
                <a:latin typeface="Arial" panose="020B0604020202020204" pitchFamily="34" charset="0"/>
              </a:rPr>
              <a:t>Har nu en </a:t>
            </a:r>
            <a:r>
              <a:rPr lang="sv-SE" sz="1867" dirty="0" err="1">
                <a:solidFill>
                  <a:schemeClr val="bg1"/>
                </a:solidFill>
                <a:latin typeface="Arial" panose="020B0604020202020204" pitchFamily="34" charset="0"/>
              </a:rPr>
              <a:t>vlogg</a:t>
            </a:r>
            <a:r>
              <a:rPr lang="sv-SE" sz="1867" dirty="0">
                <a:solidFill>
                  <a:schemeClr val="bg1"/>
                </a:solidFill>
                <a:latin typeface="Arial" panose="020B0604020202020204" pitchFamily="34" charset="0"/>
              </a:rPr>
              <a:t> på SVT.</a:t>
            </a:r>
          </a:p>
          <a:p>
            <a:pPr marL="304815" indent="-304815">
              <a:lnSpc>
                <a:spcPts val="2200"/>
              </a:lnSpc>
              <a:buFontTx/>
              <a:buChar char="-"/>
            </a:pPr>
            <a:r>
              <a:rPr lang="sv-SE" sz="1867" dirty="0">
                <a:solidFill>
                  <a:schemeClr val="bg1"/>
                </a:solidFill>
                <a:latin typeface="Arial" panose="020B0604020202020204" pitchFamily="34" charset="0"/>
              </a:rPr>
              <a:t>Genomsnittsålder bland tittare: 9-13. </a:t>
            </a:r>
          </a:p>
          <a:p>
            <a:pPr marL="304815" indent="-304815">
              <a:lnSpc>
                <a:spcPts val="2200"/>
              </a:lnSpc>
              <a:buFontTx/>
              <a:buChar char="-"/>
            </a:pPr>
            <a:r>
              <a:rPr lang="sv-SE" sz="1867" dirty="0" err="1">
                <a:solidFill>
                  <a:schemeClr val="bg1"/>
                </a:solidFill>
                <a:latin typeface="Arial" panose="020B0604020202020204" pitchFamily="34" charset="0"/>
              </a:rPr>
              <a:t>Snapchat</a:t>
            </a:r>
            <a:r>
              <a:rPr lang="sv-SE" sz="1867" dirty="0">
                <a:solidFill>
                  <a:schemeClr val="bg1"/>
                </a:solidFill>
                <a:latin typeface="Arial" panose="020B0604020202020204" pitchFamily="34" charset="0"/>
              </a:rPr>
              <a:t>, </a:t>
            </a:r>
            <a:r>
              <a:rPr lang="sv-SE" sz="1867" dirty="0" err="1">
                <a:solidFill>
                  <a:schemeClr val="bg1"/>
                </a:solidFill>
                <a:latin typeface="Arial" panose="020B0604020202020204" pitchFamily="34" charset="0"/>
              </a:rPr>
              <a:t>TikTok</a:t>
            </a:r>
            <a:r>
              <a:rPr lang="sv-SE" sz="1867" dirty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</a:p>
          <a:p>
            <a:pPr marL="304815" indent="-304815">
              <a:lnSpc>
                <a:spcPts val="2200"/>
              </a:lnSpc>
              <a:buFontTx/>
              <a:buChar char="-"/>
            </a:pPr>
            <a:r>
              <a:rPr lang="sv-SE" sz="1867" dirty="0">
                <a:solidFill>
                  <a:schemeClr val="bg1"/>
                </a:solidFill>
                <a:latin typeface="Arial" panose="020B0604020202020204" pitchFamily="34" charset="0"/>
              </a:rPr>
              <a:t>Personligt tilltal.</a:t>
            </a:r>
          </a:p>
          <a:p>
            <a:pPr marL="304815" indent="-304815">
              <a:lnSpc>
                <a:spcPts val="2200"/>
              </a:lnSpc>
              <a:buFontTx/>
              <a:buChar char="-"/>
            </a:pPr>
            <a:r>
              <a:rPr lang="sv-SE" sz="1867" dirty="0">
                <a:solidFill>
                  <a:schemeClr val="bg1"/>
                </a:solidFill>
                <a:latin typeface="Arial" panose="020B0604020202020204" pitchFamily="34" charset="0"/>
              </a:rPr>
              <a:t>Experimenterar och analyserar.</a:t>
            </a:r>
            <a:endParaRPr lang="sv-SE" sz="1867" dirty="0">
              <a:latin typeface="Arial" panose="020B0604020202020204" pitchFamily="34" charset="0"/>
            </a:endParaRP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C0F59DE5-1B96-B65A-D304-7EC6486193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6051828"/>
            <a:ext cx="2249286" cy="628372"/>
          </a:xfrm>
          <a:prstGeom prst="rect">
            <a:avLst/>
          </a:prstGeom>
        </p:spPr>
      </p:pic>
      <p:sp>
        <p:nvSpPr>
          <p:cNvPr id="8" name="Freeform 7">
            <a:extLst>
              <a:ext uri="{FF2B5EF4-FFF2-40B4-BE49-F238E27FC236}">
                <a16:creationId xmlns:a16="http://schemas.microsoft.com/office/drawing/2014/main" id="{B68F9851-40C4-AD92-6192-9356C915A363}"/>
              </a:ext>
            </a:extLst>
          </p:cNvPr>
          <p:cNvSpPr/>
          <p:nvPr/>
        </p:nvSpPr>
        <p:spPr>
          <a:xfrm>
            <a:off x="2960486" y="6167809"/>
            <a:ext cx="1199094" cy="446279"/>
          </a:xfrm>
          <a:custGeom>
            <a:avLst/>
            <a:gdLst/>
            <a:ahLst/>
            <a:cxnLst/>
            <a:rect l="l" t="t" r="r" b="b"/>
            <a:pathLst>
              <a:path w="2141353" h="796970">
                <a:moveTo>
                  <a:pt x="0" y="0"/>
                </a:moveTo>
                <a:lnTo>
                  <a:pt x="2141353" y="0"/>
                </a:lnTo>
                <a:lnTo>
                  <a:pt x="2141353" y="796970"/>
                </a:lnTo>
                <a:lnTo>
                  <a:pt x="0" y="7969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sv-SE" sz="1200" dirty="0">
              <a:latin typeface="Arial" panose="020B0604020202020204" pitchFamily="34" charset="0"/>
            </a:endParaRPr>
          </a:p>
        </p:txBody>
      </p:sp>
      <p:sp>
        <p:nvSpPr>
          <p:cNvPr id="10" name="Freeform 4">
            <a:extLst>
              <a:ext uri="{FF2B5EF4-FFF2-40B4-BE49-F238E27FC236}">
                <a16:creationId xmlns:a16="http://schemas.microsoft.com/office/drawing/2014/main" id="{2D696863-1A13-A18B-A96D-D238185B5197}"/>
              </a:ext>
            </a:extLst>
          </p:cNvPr>
          <p:cNvSpPr/>
          <p:nvPr/>
        </p:nvSpPr>
        <p:spPr>
          <a:xfrm>
            <a:off x="4397305" y="6167808"/>
            <a:ext cx="2048275" cy="613992"/>
          </a:xfrm>
          <a:custGeom>
            <a:avLst/>
            <a:gdLst/>
            <a:ahLst/>
            <a:cxnLst/>
            <a:rect l="l" t="t" r="r" b="b"/>
            <a:pathLst>
              <a:path w="3599180" h="2399454">
                <a:moveTo>
                  <a:pt x="0" y="0"/>
                </a:moveTo>
                <a:lnTo>
                  <a:pt x="3599181" y="0"/>
                </a:lnTo>
                <a:lnTo>
                  <a:pt x="3599181" y="2399454"/>
                </a:lnTo>
                <a:lnTo>
                  <a:pt x="0" y="23994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310" t="-63753" r="-3949" b="-72566"/>
            </a:stretch>
          </a:blipFill>
        </p:spPr>
        <p:txBody>
          <a:bodyPr/>
          <a:lstStyle/>
          <a:p>
            <a:endParaRPr lang="sv-SE" sz="1200" dirty="0">
              <a:latin typeface="Arial" panose="020B0604020202020204" pitchFamily="34" charset="0"/>
            </a:endParaRPr>
          </a:p>
        </p:txBody>
      </p:sp>
      <p:grpSp>
        <p:nvGrpSpPr>
          <p:cNvPr id="2" name="Group 21">
            <a:extLst>
              <a:ext uri="{FF2B5EF4-FFF2-40B4-BE49-F238E27FC236}">
                <a16:creationId xmlns:a16="http://schemas.microsoft.com/office/drawing/2014/main" id="{9AB8C1E4-8B6C-3156-69AD-4AA62C8CC63C}"/>
              </a:ext>
            </a:extLst>
          </p:cNvPr>
          <p:cNvGrpSpPr>
            <a:grpSpLocks noChangeAspect="1"/>
          </p:cNvGrpSpPr>
          <p:nvPr/>
        </p:nvGrpSpPr>
        <p:grpSpPr>
          <a:xfrm>
            <a:off x="6299200" y="2489688"/>
            <a:ext cx="2197444" cy="2197444"/>
            <a:chOff x="0" y="0"/>
            <a:chExt cx="13884457" cy="13884457"/>
          </a:xfrm>
        </p:grpSpPr>
        <p:sp>
          <p:nvSpPr>
            <p:cNvPr id="4" name="Freeform 22">
              <a:extLst>
                <a:ext uri="{FF2B5EF4-FFF2-40B4-BE49-F238E27FC236}">
                  <a16:creationId xmlns:a16="http://schemas.microsoft.com/office/drawing/2014/main" id="{EB890B9C-CC22-3D3F-027E-096CB9B9D8DE}"/>
                </a:ext>
              </a:extLst>
            </p:cNvPr>
            <p:cNvSpPr/>
            <p:nvPr/>
          </p:nvSpPr>
          <p:spPr>
            <a:xfrm>
              <a:off x="-31116" y="-70"/>
              <a:ext cx="13946687" cy="13884594"/>
            </a:xfrm>
            <a:custGeom>
              <a:avLst/>
              <a:gdLst/>
              <a:ahLst/>
              <a:cxnLst/>
              <a:rect l="l" t="t" r="r" b="b"/>
              <a:pathLst>
                <a:path w="13946687" h="13884594">
                  <a:moveTo>
                    <a:pt x="6973343" y="70"/>
                  </a:moveTo>
                  <a:cubicBezTo>
                    <a:pt x="4485729" y="-11055"/>
                    <a:pt x="2182303" y="1309688"/>
                    <a:pt x="935272" y="3462190"/>
                  </a:cubicBezTo>
                  <a:cubicBezTo>
                    <a:pt x="-311758" y="5614693"/>
                    <a:pt x="-311758" y="8269902"/>
                    <a:pt x="935272" y="10422404"/>
                  </a:cubicBezTo>
                  <a:cubicBezTo>
                    <a:pt x="2182303" y="12574907"/>
                    <a:pt x="4485729" y="13895650"/>
                    <a:pt x="6973343" y="13884525"/>
                  </a:cubicBezTo>
                  <a:cubicBezTo>
                    <a:pt x="9460958" y="13895650"/>
                    <a:pt x="11764384" y="12574907"/>
                    <a:pt x="13011414" y="10422404"/>
                  </a:cubicBezTo>
                  <a:cubicBezTo>
                    <a:pt x="14258444" y="8269902"/>
                    <a:pt x="14258444" y="5614693"/>
                    <a:pt x="13011414" y="3462190"/>
                  </a:cubicBezTo>
                  <a:cubicBezTo>
                    <a:pt x="11764384" y="1309688"/>
                    <a:pt x="9460958" y="-11055"/>
                    <a:pt x="6973343" y="70"/>
                  </a:cubicBezTo>
                  <a:close/>
                </a:path>
              </a:pathLst>
            </a:custGeom>
            <a:solidFill>
              <a:srgbClr val="FFD2C1"/>
            </a:solidFill>
          </p:spPr>
          <p:txBody>
            <a:bodyPr/>
            <a:lstStyle/>
            <a:p>
              <a:endParaRPr lang="sv-SE" sz="1200" dirty="0">
                <a:latin typeface="Arial" panose="020B0604020202020204" pitchFamily="34" charset="0"/>
              </a:endParaRPr>
            </a:p>
          </p:txBody>
        </p:sp>
        <p:sp>
          <p:nvSpPr>
            <p:cNvPr id="11" name="Freeform 23">
              <a:extLst>
                <a:ext uri="{FF2B5EF4-FFF2-40B4-BE49-F238E27FC236}">
                  <a16:creationId xmlns:a16="http://schemas.microsoft.com/office/drawing/2014/main" id="{E07446FE-8992-3D6B-BC27-6E310FEF9777}"/>
                </a:ext>
              </a:extLst>
            </p:cNvPr>
            <p:cNvSpPr/>
            <p:nvPr/>
          </p:nvSpPr>
          <p:spPr>
            <a:xfrm>
              <a:off x="53489" y="84159"/>
              <a:ext cx="13777477" cy="13716138"/>
            </a:xfrm>
            <a:custGeom>
              <a:avLst/>
              <a:gdLst/>
              <a:ahLst/>
              <a:cxnLst/>
              <a:rect l="l" t="t" r="r" b="b"/>
              <a:pathLst>
                <a:path w="13777477" h="13716138">
                  <a:moveTo>
                    <a:pt x="6888738" y="69"/>
                  </a:moveTo>
                  <a:cubicBezTo>
                    <a:pt x="4431305" y="-10921"/>
                    <a:pt x="2155826" y="1293797"/>
                    <a:pt x="923925" y="3420184"/>
                  </a:cubicBezTo>
                  <a:cubicBezTo>
                    <a:pt x="-307975" y="5546572"/>
                    <a:pt x="-307975" y="8169565"/>
                    <a:pt x="923925" y="10295952"/>
                  </a:cubicBezTo>
                  <a:cubicBezTo>
                    <a:pt x="2155826" y="12422340"/>
                    <a:pt x="4431305" y="13727058"/>
                    <a:pt x="6888738" y="13716068"/>
                  </a:cubicBezTo>
                  <a:cubicBezTo>
                    <a:pt x="9346172" y="13727058"/>
                    <a:pt x="11621651" y="12422340"/>
                    <a:pt x="12853552" y="10295952"/>
                  </a:cubicBezTo>
                  <a:cubicBezTo>
                    <a:pt x="14085453" y="8169565"/>
                    <a:pt x="14085453" y="5546572"/>
                    <a:pt x="12853552" y="3420184"/>
                  </a:cubicBezTo>
                  <a:cubicBezTo>
                    <a:pt x="11621651" y="1293797"/>
                    <a:pt x="9346172" y="-10921"/>
                    <a:pt x="6888738" y="69"/>
                  </a:cubicBezTo>
                  <a:close/>
                </a:path>
              </a:pathLst>
            </a:custGeom>
            <a:blipFill>
              <a:blip r:embed="rId7"/>
              <a:stretch>
                <a:fillRect l="-62603" t="-28574" r="-50433" b="-192610"/>
              </a:stretch>
            </a:blipFill>
          </p:spPr>
          <p:txBody>
            <a:bodyPr/>
            <a:lstStyle/>
            <a:p>
              <a:endParaRPr lang="sv-SE" sz="12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8444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C934F-BDB8-05CA-8DE2-3BD0F7063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person, text, skärmbild, Webbplats&#10;&#10;AI-genererat innehåll kan vara felaktigt.">
            <a:extLst>
              <a:ext uri="{FF2B5EF4-FFF2-40B4-BE49-F238E27FC236}">
                <a16:creationId xmlns:a16="http://schemas.microsoft.com/office/drawing/2014/main" id="{C1CDECEF-DCC9-545D-1C49-706553E02B2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"/>
            <a:ext cx="12325899" cy="7010400"/>
          </a:xfrm>
          <a:prstGeom prst="rect">
            <a:avLst/>
          </a:prstGeom>
        </p:spPr>
      </p:pic>
      <p:sp>
        <p:nvSpPr>
          <p:cNvPr id="23" name="Freeform 19">
            <a:extLst>
              <a:ext uri="{FF2B5EF4-FFF2-40B4-BE49-F238E27FC236}">
                <a16:creationId xmlns:a16="http://schemas.microsoft.com/office/drawing/2014/main" id="{C26A8969-16BC-22B3-6F3B-7BDF54B0C3CB}"/>
              </a:ext>
            </a:extLst>
          </p:cNvPr>
          <p:cNvSpPr/>
          <p:nvPr/>
        </p:nvSpPr>
        <p:spPr>
          <a:xfrm>
            <a:off x="6096000" y="2332880"/>
            <a:ext cx="2604294" cy="2524637"/>
          </a:xfrm>
          <a:custGeom>
            <a:avLst/>
            <a:gdLst/>
            <a:ahLst/>
            <a:cxnLst/>
            <a:rect l="l" t="t" r="r" b="b"/>
            <a:pathLst>
              <a:path w="13946687" h="13884594">
                <a:moveTo>
                  <a:pt x="6973343" y="70"/>
                </a:moveTo>
                <a:cubicBezTo>
                  <a:pt x="4485729" y="-11055"/>
                  <a:pt x="2182303" y="1309688"/>
                  <a:pt x="935272" y="3462190"/>
                </a:cubicBezTo>
                <a:cubicBezTo>
                  <a:pt x="-311758" y="5614693"/>
                  <a:pt x="-311758" y="8269902"/>
                  <a:pt x="935272" y="10422404"/>
                </a:cubicBezTo>
                <a:cubicBezTo>
                  <a:pt x="2182303" y="12574907"/>
                  <a:pt x="4485729" y="13895650"/>
                  <a:pt x="6973343" y="13884525"/>
                </a:cubicBezTo>
                <a:cubicBezTo>
                  <a:pt x="9460958" y="13895650"/>
                  <a:pt x="11764384" y="12574907"/>
                  <a:pt x="13011414" y="10422404"/>
                </a:cubicBezTo>
                <a:cubicBezTo>
                  <a:pt x="14258444" y="8269902"/>
                  <a:pt x="14258444" y="5614693"/>
                  <a:pt x="13011414" y="3462190"/>
                </a:cubicBezTo>
                <a:cubicBezTo>
                  <a:pt x="11764384" y="1309688"/>
                  <a:pt x="9460958" y="-11055"/>
                  <a:pt x="6973343" y="70"/>
                </a:cubicBezTo>
                <a:close/>
              </a:path>
            </a:pathLst>
          </a:custGeom>
          <a:solidFill>
            <a:schemeClr val="tx1"/>
          </a:solidFill>
        </p:spPr>
        <p:txBody>
          <a:bodyPr/>
          <a:lstStyle/>
          <a:p>
            <a:endParaRPr lang="sv-SE" sz="1200" dirty="0">
              <a:latin typeface="Arial" panose="020B0604020202020204" pitchFamily="34" charset="0"/>
            </a:endParaRPr>
          </a:p>
        </p:txBody>
      </p:sp>
      <p:sp>
        <p:nvSpPr>
          <p:cNvPr id="36" name="textruta 35">
            <a:extLst>
              <a:ext uri="{FF2B5EF4-FFF2-40B4-BE49-F238E27FC236}">
                <a16:creationId xmlns:a16="http://schemas.microsoft.com/office/drawing/2014/main" id="{3581DF57-E786-7214-FCF6-BC4F2A944911}"/>
              </a:ext>
            </a:extLst>
          </p:cNvPr>
          <p:cNvSpPr txBox="1"/>
          <p:nvPr/>
        </p:nvSpPr>
        <p:spPr>
          <a:xfrm>
            <a:off x="-1648178" y="4741334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sz="1200" dirty="0">
              <a:solidFill>
                <a:schemeClr val="bg1"/>
              </a:solidFill>
              <a:highlight>
                <a:srgbClr val="000000"/>
              </a:highlight>
              <a:latin typeface="Arial" panose="020B0604020202020204" pitchFamily="34" charset="0"/>
            </a:endParaRPr>
          </a:p>
        </p:txBody>
      </p:sp>
      <p:sp>
        <p:nvSpPr>
          <p:cNvPr id="45" name="TextBox 6">
            <a:extLst>
              <a:ext uri="{FF2B5EF4-FFF2-40B4-BE49-F238E27FC236}">
                <a16:creationId xmlns:a16="http://schemas.microsoft.com/office/drawing/2014/main" id="{928E51B9-2EA1-5A82-34E4-D5647110A5CB}"/>
              </a:ext>
            </a:extLst>
          </p:cNvPr>
          <p:cNvSpPr txBox="1"/>
          <p:nvPr/>
        </p:nvSpPr>
        <p:spPr>
          <a:xfrm>
            <a:off x="5797572" y="5008809"/>
            <a:ext cx="2898104" cy="861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867" b="1" dirty="0">
                <a:solidFill>
                  <a:schemeClr val="bg1"/>
                </a:solidFill>
                <a:latin typeface="Arial" panose="020B0604020202020204" pitchFamily="34" charset="0"/>
                <a:ea typeface="HK Grotesk 1"/>
                <a:cs typeface="Arial" panose="020B0604020202020204" pitchFamily="34" charset="0"/>
                <a:sym typeface="HK Grotesk 1"/>
              </a:rPr>
              <a:t>Conny Pettersson</a:t>
            </a:r>
          </a:p>
          <a:p>
            <a:pPr algn="ctr">
              <a:spcBef>
                <a:spcPct val="0"/>
              </a:spcBef>
            </a:pPr>
            <a:r>
              <a:rPr lang="en-US" sz="1867" dirty="0">
                <a:solidFill>
                  <a:schemeClr val="bg1"/>
                </a:solidFill>
                <a:latin typeface="Arial" panose="020B0604020202020204" pitchFamily="34" charset="0"/>
                <a:ea typeface="HK Grotesk 1"/>
                <a:cs typeface="Arial" panose="020B0604020202020204" pitchFamily="34" charset="0"/>
                <a:sym typeface="HK Grotesk 1"/>
              </a:rPr>
              <a:t>Reporter</a:t>
            </a:r>
          </a:p>
          <a:p>
            <a:pPr algn="ctr">
              <a:spcBef>
                <a:spcPct val="0"/>
              </a:spcBef>
            </a:pPr>
            <a:r>
              <a:rPr lang="en-US" sz="1867" dirty="0">
                <a:solidFill>
                  <a:schemeClr val="bg1"/>
                </a:solidFill>
                <a:latin typeface="Arial" panose="020B0604020202020204" pitchFamily="34" charset="0"/>
                <a:ea typeface="HK Grotesk 1"/>
                <a:cs typeface="Arial" panose="020B0604020202020204" pitchFamily="34" charset="0"/>
                <a:sym typeface="HK Grotesk 1"/>
              </a:rPr>
              <a:t>Hem &amp; Hyra</a:t>
            </a:r>
          </a:p>
        </p:txBody>
      </p:sp>
      <p:sp>
        <p:nvSpPr>
          <p:cNvPr id="46" name="TextBox 16">
            <a:extLst>
              <a:ext uri="{FF2B5EF4-FFF2-40B4-BE49-F238E27FC236}">
                <a16:creationId xmlns:a16="http://schemas.microsoft.com/office/drawing/2014/main" id="{6985426F-2DC4-26A3-8109-241C39B417B4}"/>
              </a:ext>
            </a:extLst>
          </p:cNvPr>
          <p:cNvSpPr txBox="1"/>
          <p:nvPr/>
        </p:nvSpPr>
        <p:spPr>
          <a:xfrm>
            <a:off x="520831" y="3429000"/>
            <a:ext cx="5054339" cy="2539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sv-SE" sz="1867" b="1" dirty="0">
                <a:solidFill>
                  <a:schemeClr val="bg1"/>
                </a:solidFill>
                <a:latin typeface="Arial" panose="020B0604020202020204" pitchFamily="34" charset="0"/>
              </a:rPr>
              <a:t>Hem &amp; Hyra</a:t>
            </a:r>
            <a:endParaRPr lang="sv-SE" sz="1867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304815" indent="-304815">
              <a:lnSpc>
                <a:spcPts val="2200"/>
              </a:lnSpc>
              <a:buFontTx/>
              <a:buChar char="-"/>
            </a:pPr>
            <a:r>
              <a:rPr lang="sv-SE" sz="1867" dirty="0">
                <a:solidFill>
                  <a:schemeClr val="bg1"/>
                </a:solidFill>
                <a:latin typeface="Arial" panose="020B0604020202020204" pitchFamily="34" charset="0"/>
              </a:rPr>
              <a:t>Ca 400.000 unika sidvisningar i veckan. </a:t>
            </a:r>
          </a:p>
          <a:p>
            <a:pPr marL="304815" indent="-304815">
              <a:lnSpc>
                <a:spcPts val="2200"/>
              </a:lnSpc>
              <a:buFontTx/>
              <a:buChar char="-"/>
            </a:pPr>
            <a:r>
              <a:rPr lang="sv-SE" sz="1867" dirty="0">
                <a:solidFill>
                  <a:schemeClr val="bg1"/>
                </a:solidFill>
                <a:latin typeface="Arial" panose="020B0604020202020204" pitchFamily="34" charset="0"/>
              </a:rPr>
              <a:t>Genomsnittsålder digitalt: strax under 50.</a:t>
            </a:r>
          </a:p>
          <a:p>
            <a:pPr marL="304815" indent="-304815">
              <a:lnSpc>
                <a:spcPts val="2200"/>
              </a:lnSpc>
              <a:buFontTx/>
              <a:buChar char="-"/>
            </a:pPr>
            <a:r>
              <a:rPr lang="sv-SE" sz="1867" dirty="0">
                <a:solidFill>
                  <a:schemeClr val="bg1"/>
                </a:solidFill>
                <a:latin typeface="Arial" panose="020B0604020202020204" pitchFamily="34" charset="0"/>
              </a:rPr>
              <a:t>Google, Facebook och nyhetsbrev drar följare.</a:t>
            </a:r>
          </a:p>
          <a:p>
            <a:pPr marL="304815" indent="-304815">
              <a:lnSpc>
                <a:spcPts val="2200"/>
              </a:lnSpc>
              <a:buFontTx/>
              <a:buChar char="-"/>
            </a:pPr>
            <a:r>
              <a:rPr lang="sv-SE" sz="1867" dirty="0">
                <a:solidFill>
                  <a:schemeClr val="bg1"/>
                </a:solidFill>
                <a:latin typeface="Arial" panose="020B0604020202020204" pitchFamily="34" charset="0"/>
              </a:rPr>
              <a:t>Fokus på starka gräv och personberättelser.</a:t>
            </a:r>
          </a:p>
          <a:p>
            <a:pPr marL="304815" indent="-304815">
              <a:lnSpc>
                <a:spcPts val="2200"/>
              </a:lnSpc>
              <a:buFontTx/>
              <a:buChar char="-"/>
            </a:pPr>
            <a:r>
              <a:rPr lang="sv-SE" sz="1867" dirty="0">
                <a:solidFill>
                  <a:schemeClr val="bg1"/>
                </a:solidFill>
                <a:latin typeface="Arial" panose="020B0604020202020204" pitchFamily="34" charset="0"/>
              </a:rPr>
              <a:t>Möter läsarna i verkligheten.</a:t>
            </a:r>
          </a:p>
          <a:p>
            <a:pPr marL="304815" indent="-304815">
              <a:lnSpc>
                <a:spcPts val="2200"/>
              </a:lnSpc>
              <a:buFontTx/>
              <a:buChar char="-"/>
            </a:pPr>
            <a:endParaRPr lang="sv-SE" sz="1867" dirty="0">
              <a:latin typeface="Arial" panose="020B0604020202020204" pitchFamily="34" charset="0"/>
            </a:endParaRPr>
          </a:p>
          <a:p>
            <a:pPr>
              <a:lnSpc>
                <a:spcPts val="2200"/>
              </a:lnSpc>
            </a:pPr>
            <a:endParaRPr lang="sv-SE" sz="1867" dirty="0">
              <a:latin typeface="Arial" panose="020B0604020202020204" pitchFamily="34" charset="0"/>
            </a:endParaRPr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B1852959-62A4-37C0-FD7F-DB60E3E35BBE}"/>
              </a:ext>
            </a:extLst>
          </p:cNvPr>
          <p:cNvGrpSpPr>
            <a:grpSpLocks noChangeAspect="1"/>
          </p:cNvGrpSpPr>
          <p:nvPr/>
        </p:nvGrpSpPr>
        <p:grpSpPr>
          <a:xfrm>
            <a:off x="6273337" y="2470388"/>
            <a:ext cx="2249620" cy="2249620"/>
            <a:chOff x="0" y="0"/>
            <a:chExt cx="13884457" cy="13884457"/>
          </a:xfrm>
        </p:grpSpPr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F4DE3DDC-1379-985A-83E1-3CF60480DCD0}"/>
                </a:ext>
              </a:extLst>
            </p:cNvPr>
            <p:cNvSpPr/>
            <p:nvPr/>
          </p:nvSpPr>
          <p:spPr>
            <a:xfrm>
              <a:off x="-31116" y="-70"/>
              <a:ext cx="13946687" cy="13884594"/>
            </a:xfrm>
            <a:custGeom>
              <a:avLst/>
              <a:gdLst/>
              <a:ahLst/>
              <a:cxnLst/>
              <a:rect l="l" t="t" r="r" b="b"/>
              <a:pathLst>
                <a:path w="13946687" h="13884594">
                  <a:moveTo>
                    <a:pt x="6973343" y="70"/>
                  </a:moveTo>
                  <a:cubicBezTo>
                    <a:pt x="4485729" y="-11055"/>
                    <a:pt x="2182303" y="1309688"/>
                    <a:pt x="935272" y="3462190"/>
                  </a:cubicBezTo>
                  <a:cubicBezTo>
                    <a:pt x="-311758" y="5614693"/>
                    <a:pt x="-311758" y="8269902"/>
                    <a:pt x="935272" y="10422404"/>
                  </a:cubicBezTo>
                  <a:cubicBezTo>
                    <a:pt x="2182303" y="12574907"/>
                    <a:pt x="4485729" y="13895650"/>
                    <a:pt x="6973343" y="13884525"/>
                  </a:cubicBezTo>
                  <a:cubicBezTo>
                    <a:pt x="9460958" y="13895650"/>
                    <a:pt x="11764384" y="12574907"/>
                    <a:pt x="13011414" y="10422404"/>
                  </a:cubicBezTo>
                  <a:cubicBezTo>
                    <a:pt x="14258444" y="8269902"/>
                    <a:pt x="14258444" y="5614693"/>
                    <a:pt x="13011414" y="3462190"/>
                  </a:cubicBezTo>
                  <a:cubicBezTo>
                    <a:pt x="11764384" y="1309688"/>
                    <a:pt x="9460958" y="-11055"/>
                    <a:pt x="6973343" y="70"/>
                  </a:cubicBezTo>
                  <a:close/>
                </a:path>
              </a:pathLst>
            </a:custGeom>
            <a:solidFill>
              <a:srgbClr val="FFD2C1"/>
            </a:solidFill>
          </p:spPr>
          <p:txBody>
            <a:bodyPr/>
            <a:lstStyle/>
            <a:p>
              <a:endParaRPr lang="sv-SE" sz="1200" dirty="0">
                <a:latin typeface="Arial" panose="020B0604020202020204" pitchFamily="34" charset="0"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15E28D11-0732-DB71-2D5F-79A4D3A8B908}"/>
                </a:ext>
              </a:extLst>
            </p:cNvPr>
            <p:cNvSpPr/>
            <p:nvPr/>
          </p:nvSpPr>
          <p:spPr>
            <a:xfrm>
              <a:off x="53489" y="84159"/>
              <a:ext cx="13777477" cy="13716138"/>
            </a:xfrm>
            <a:custGeom>
              <a:avLst/>
              <a:gdLst/>
              <a:ahLst/>
              <a:cxnLst/>
              <a:rect l="l" t="t" r="r" b="b"/>
              <a:pathLst>
                <a:path w="13777477" h="13716138">
                  <a:moveTo>
                    <a:pt x="6888738" y="69"/>
                  </a:moveTo>
                  <a:cubicBezTo>
                    <a:pt x="4431305" y="-10921"/>
                    <a:pt x="2155826" y="1293797"/>
                    <a:pt x="923925" y="3420184"/>
                  </a:cubicBezTo>
                  <a:cubicBezTo>
                    <a:pt x="-307975" y="5546572"/>
                    <a:pt x="-307975" y="8169565"/>
                    <a:pt x="923925" y="10295952"/>
                  </a:cubicBezTo>
                  <a:cubicBezTo>
                    <a:pt x="2155826" y="12422340"/>
                    <a:pt x="4431305" y="13727058"/>
                    <a:pt x="6888738" y="13716068"/>
                  </a:cubicBezTo>
                  <a:cubicBezTo>
                    <a:pt x="9346172" y="13727058"/>
                    <a:pt x="11621651" y="12422340"/>
                    <a:pt x="12853552" y="10295952"/>
                  </a:cubicBezTo>
                  <a:cubicBezTo>
                    <a:pt x="14085453" y="8169565"/>
                    <a:pt x="14085453" y="5546572"/>
                    <a:pt x="12853552" y="3420184"/>
                  </a:cubicBezTo>
                  <a:cubicBezTo>
                    <a:pt x="11621651" y="1293797"/>
                    <a:pt x="9346172" y="-10921"/>
                    <a:pt x="6888738" y="69"/>
                  </a:cubicBezTo>
                  <a:close/>
                </a:path>
              </a:pathLst>
            </a:custGeom>
            <a:blipFill>
              <a:blip r:embed="rId4"/>
              <a:stretch>
                <a:fillRect l="223" t="-16884" r="223" b="-13407"/>
              </a:stretch>
            </a:blipFill>
          </p:spPr>
          <p:txBody>
            <a:bodyPr/>
            <a:lstStyle/>
            <a:p>
              <a:endParaRPr lang="sv-SE" sz="1200" dirty="0">
                <a:latin typeface="Arial" panose="020B0604020202020204" pitchFamily="34" charset="0"/>
              </a:endParaRPr>
            </a:p>
          </p:txBody>
        </p:sp>
      </p:grpSp>
      <p:pic>
        <p:nvPicPr>
          <p:cNvPr id="7" name="Bildobjekt 6">
            <a:extLst>
              <a:ext uri="{FF2B5EF4-FFF2-40B4-BE49-F238E27FC236}">
                <a16:creationId xmlns:a16="http://schemas.microsoft.com/office/drawing/2014/main" id="{410957E6-4AF3-3DC3-D53F-3F78E0FFD4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6051828"/>
            <a:ext cx="2249286" cy="628372"/>
          </a:xfrm>
          <a:prstGeom prst="rect">
            <a:avLst/>
          </a:prstGeom>
        </p:spPr>
      </p:pic>
      <p:sp>
        <p:nvSpPr>
          <p:cNvPr id="8" name="Freeform 7">
            <a:extLst>
              <a:ext uri="{FF2B5EF4-FFF2-40B4-BE49-F238E27FC236}">
                <a16:creationId xmlns:a16="http://schemas.microsoft.com/office/drawing/2014/main" id="{E9B6C83A-B5FE-F3E5-7D72-B88BEA471AB5}"/>
              </a:ext>
            </a:extLst>
          </p:cNvPr>
          <p:cNvSpPr/>
          <p:nvPr/>
        </p:nvSpPr>
        <p:spPr>
          <a:xfrm>
            <a:off x="2960486" y="6167809"/>
            <a:ext cx="1199094" cy="446279"/>
          </a:xfrm>
          <a:custGeom>
            <a:avLst/>
            <a:gdLst/>
            <a:ahLst/>
            <a:cxnLst/>
            <a:rect l="l" t="t" r="r" b="b"/>
            <a:pathLst>
              <a:path w="2141353" h="796970">
                <a:moveTo>
                  <a:pt x="0" y="0"/>
                </a:moveTo>
                <a:lnTo>
                  <a:pt x="2141353" y="0"/>
                </a:lnTo>
                <a:lnTo>
                  <a:pt x="2141353" y="796970"/>
                </a:lnTo>
                <a:lnTo>
                  <a:pt x="0" y="7969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sv-SE" sz="1200" dirty="0">
              <a:latin typeface="Arial" panose="020B0604020202020204" pitchFamily="34" charset="0"/>
            </a:endParaRPr>
          </a:p>
        </p:txBody>
      </p:sp>
      <p:sp>
        <p:nvSpPr>
          <p:cNvPr id="10" name="Freeform 4">
            <a:extLst>
              <a:ext uri="{FF2B5EF4-FFF2-40B4-BE49-F238E27FC236}">
                <a16:creationId xmlns:a16="http://schemas.microsoft.com/office/drawing/2014/main" id="{2A662A8E-ECEC-1438-35EA-0C9742BFF352}"/>
              </a:ext>
            </a:extLst>
          </p:cNvPr>
          <p:cNvSpPr/>
          <p:nvPr/>
        </p:nvSpPr>
        <p:spPr>
          <a:xfrm>
            <a:off x="4397305" y="6167808"/>
            <a:ext cx="2048275" cy="613992"/>
          </a:xfrm>
          <a:custGeom>
            <a:avLst/>
            <a:gdLst/>
            <a:ahLst/>
            <a:cxnLst/>
            <a:rect l="l" t="t" r="r" b="b"/>
            <a:pathLst>
              <a:path w="3599180" h="2399454">
                <a:moveTo>
                  <a:pt x="0" y="0"/>
                </a:moveTo>
                <a:lnTo>
                  <a:pt x="3599181" y="0"/>
                </a:lnTo>
                <a:lnTo>
                  <a:pt x="3599181" y="2399454"/>
                </a:lnTo>
                <a:lnTo>
                  <a:pt x="0" y="23994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310" t="-63753" r="-3949" b="-72566"/>
            </a:stretch>
          </a:blipFill>
        </p:spPr>
        <p:txBody>
          <a:bodyPr/>
          <a:lstStyle/>
          <a:p>
            <a:endParaRPr lang="sv-SE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438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7A380-D6DE-B4A3-BDE3-9A07418BE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Bildobjekt 47" descr="En bild som visar Människoansikte, skärmbild, kvinna, person&#10;&#10;AI-genererat innehåll kan vara felaktigt.">
            <a:extLst>
              <a:ext uri="{FF2B5EF4-FFF2-40B4-BE49-F238E27FC236}">
                <a16:creationId xmlns:a16="http://schemas.microsoft.com/office/drawing/2014/main" id="{DB9503C4-1ED4-BB1F-BDD4-5F63FC69CC5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" y="0"/>
            <a:ext cx="12187382" cy="6855403"/>
          </a:xfrm>
          <a:prstGeom prst="rect">
            <a:avLst/>
          </a:prstGeom>
        </p:spPr>
      </p:pic>
      <p:grpSp>
        <p:nvGrpSpPr>
          <p:cNvPr id="42" name="Grupp 41">
            <a:extLst>
              <a:ext uri="{FF2B5EF4-FFF2-40B4-BE49-F238E27FC236}">
                <a16:creationId xmlns:a16="http://schemas.microsoft.com/office/drawing/2014/main" id="{4555D464-735B-94F6-EC7D-BD18E72AFC10}"/>
              </a:ext>
            </a:extLst>
          </p:cNvPr>
          <p:cNvGrpSpPr/>
          <p:nvPr/>
        </p:nvGrpSpPr>
        <p:grpSpPr>
          <a:xfrm>
            <a:off x="6096000" y="2332880"/>
            <a:ext cx="2604294" cy="2524637"/>
            <a:chOff x="9743799" y="3115064"/>
            <a:chExt cx="3906441" cy="3786956"/>
          </a:xfrm>
        </p:grpSpPr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72876C43-39D3-BD68-1F0E-7751113F674C}"/>
                </a:ext>
              </a:extLst>
            </p:cNvPr>
            <p:cNvSpPr/>
            <p:nvPr/>
          </p:nvSpPr>
          <p:spPr>
            <a:xfrm>
              <a:off x="9743799" y="3115064"/>
              <a:ext cx="3906441" cy="3786956"/>
            </a:xfrm>
            <a:custGeom>
              <a:avLst/>
              <a:gdLst/>
              <a:ahLst/>
              <a:cxnLst/>
              <a:rect l="l" t="t" r="r" b="b"/>
              <a:pathLst>
                <a:path w="13946687" h="13884594">
                  <a:moveTo>
                    <a:pt x="6973343" y="70"/>
                  </a:moveTo>
                  <a:cubicBezTo>
                    <a:pt x="4485729" y="-11055"/>
                    <a:pt x="2182303" y="1309688"/>
                    <a:pt x="935272" y="3462190"/>
                  </a:cubicBezTo>
                  <a:cubicBezTo>
                    <a:pt x="-311758" y="5614693"/>
                    <a:pt x="-311758" y="8269902"/>
                    <a:pt x="935272" y="10422404"/>
                  </a:cubicBezTo>
                  <a:cubicBezTo>
                    <a:pt x="2182303" y="12574907"/>
                    <a:pt x="4485729" y="13895650"/>
                    <a:pt x="6973343" y="13884525"/>
                  </a:cubicBezTo>
                  <a:cubicBezTo>
                    <a:pt x="9460958" y="13895650"/>
                    <a:pt x="11764384" y="12574907"/>
                    <a:pt x="13011414" y="10422404"/>
                  </a:cubicBezTo>
                  <a:cubicBezTo>
                    <a:pt x="14258444" y="8269902"/>
                    <a:pt x="14258444" y="5614693"/>
                    <a:pt x="13011414" y="3462190"/>
                  </a:cubicBezTo>
                  <a:cubicBezTo>
                    <a:pt x="11764384" y="1309688"/>
                    <a:pt x="9460958" y="-11055"/>
                    <a:pt x="6973343" y="70"/>
                  </a:cubicBezTo>
                  <a:close/>
                </a:path>
              </a:pathLst>
            </a:custGeom>
            <a:solidFill>
              <a:schemeClr val="tx1"/>
            </a:solidFill>
          </p:spPr>
          <p:txBody>
            <a:bodyPr/>
            <a:lstStyle/>
            <a:p>
              <a:endParaRPr lang="sv-SE" sz="1200" dirty="0">
                <a:latin typeface="Arial" panose="020B0604020202020204" pitchFamily="34" charset="0"/>
              </a:endParaRPr>
            </a:p>
          </p:txBody>
        </p:sp>
        <p:grpSp>
          <p:nvGrpSpPr>
            <p:cNvPr id="3" name="Group 18">
              <a:extLst>
                <a:ext uri="{FF2B5EF4-FFF2-40B4-BE49-F238E27FC236}">
                  <a16:creationId xmlns:a16="http://schemas.microsoft.com/office/drawing/2014/main" id="{CC0867A7-C395-991A-D71A-D15DB80EB0B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020346" y="3342019"/>
              <a:ext cx="3324129" cy="3292296"/>
              <a:chOff x="0" y="0"/>
              <a:chExt cx="13884457" cy="13884457"/>
            </a:xfrm>
          </p:grpSpPr>
          <p:sp>
            <p:nvSpPr>
              <p:cNvPr id="7" name="Freeform 19">
                <a:extLst>
                  <a:ext uri="{FF2B5EF4-FFF2-40B4-BE49-F238E27FC236}">
                    <a16:creationId xmlns:a16="http://schemas.microsoft.com/office/drawing/2014/main" id="{8772D8B0-DD95-DE98-BB75-B4D0883A569D}"/>
                  </a:ext>
                </a:extLst>
              </p:cNvPr>
              <p:cNvSpPr/>
              <p:nvPr/>
            </p:nvSpPr>
            <p:spPr>
              <a:xfrm>
                <a:off x="-31116" y="-70"/>
                <a:ext cx="13946687" cy="13884594"/>
              </a:xfrm>
              <a:custGeom>
                <a:avLst/>
                <a:gdLst/>
                <a:ahLst/>
                <a:cxnLst/>
                <a:rect l="l" t="t" r="r" b="b"/>
                <a:pathLst>
                  <a:path w="13946687" h="13884594">
                    <a:moveTo>
                      <a:pt x="6973343" y="70"/>
                    </a:moveTo>
                    <a:cubicBezTo>
                      <a:pt x="4485729" y="-11055"/>
                      <a:pt x="2182303" y="1309688"/>
                      <a:pt x="935272" y="3462190"/>
                    </a:cubicBezTo>
                    <a:cubicBezTo>
                      <a:pt x="-311758" y="5614693"/>
                      <a:pt x="-311758" y="8269902"/>
                      <a:pt x="935272" y="10422404"/>
                    </a:cubicBezTo>
                    <a:cubicBezTo>
                      <a:pt x="2182303" y="12574907"/>
                      <a:pt x="4485729" y="13895650"/>
                      <a:pt x="6973343" y="13884525"/>
                    </a:cubicBezTo>
                    <a:cubicBezTo>
                      <a:pt x="9460958" y="13895650"/>
                      <a:pt x="11764384" y="12574907"/>
                      <a:pt x="13011414" y="10422404"/>
                    </a:cubicBezTo>
                    <a:cubicBezTo>
                      <a:pt x="14258444" y="8269902"/>
                      <a:pt x="14258444" y="5614693"/>
                      <a:pt x="13011414" y="3462190"/>
                    </a:cubicBezTo>
                    <a:cubicBezTo>
                      <a:pt x="11764384" y="1309688"/>
                      <a:pt x="9460958" y="-11055"/>
                      <a:pt x="6973343" y="70"/>
                    </a:cubicBezTo>
                    <a:close/>
                  </a:path>
                </a:pathLst>
              </a:custGeom>
              <a:solidFill>
                <a:srgbClr val="FFD2C1"/>
              </a:solidFill>
            </p:spPr>
            <p:txBody>
              <a:bodyPr/>
              <a:lstStyle/>
              <a:p>
                <a:endParaRPr lang="sv-SE" sz="12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8" name="Freeform 20">
                <a:extLst>
                  <a:ext uri="{FF2B5EF4-FFF2-40B4-BE49-F238E27FC236}">
                    <a16:creationId xmlns:a16="http://schemas.microsoft.com/office/drawing/2014/main" id="{2D4ACDBD-8BEA-D8EC-76F5-4DB4293DD7AB}"/>
                  </a:ext>
                </a:extLst>
              </p:cNvPr>
              <p:cNvSpPr/>
              <p:nvPr/>
            </p:nvSpPr>
            <p:spPr>
              <a:xfrm>
                <a:off x="53489" y="84159"/>
                <a:ext cx="13777477" cy="13716138"/>
              </a:xfrm>
              <a:custGeom>
                <a:avLst/>
                <a:gdLst/>
                <a:ahLst/>
                <a:cxnLst/>
                <a:rect l="l" t="t" r="r" b="b"/>
                <a:pathLst>
                  <a:path w="13777477" h="13716138">
                    <a:moveTo>
                      <a:pt x="6888738" y="69"/>
                    </a:moveTo>
                    <a:cubicBezTo>
                      <a:pt x="4431305" y="-10921"/>
                      <a:pt x="2155826" y="1293797"/>
                      <a:pt x="923925" y="3420184"/>
                    </a:cubicBezTo>
                    <a:cubicBezTo>
                      <a:pt x="-307975" y="5546572"/>
                      <a:pt x="-307975" y="8169565"/>
                      <a:pt x="923925" y="10295952"/>
                    </a:cubicBezTo>
                    <a:cubicBezTo>
                      <a:pt x="2155826" y="12422340"/>
                      <a:pt x="4431305" y="13727058"/>
                      <a:pt x="6888738" y="13716068"/>
                    </a:cubicBezTo>
                    <a:cubicBezTo>
                      <a:pt x="9346172" y="13727058"/>
                      <a:pt x="11621651" y="12422340"/>
                      <a:pt x="12853552" y="10295952"/>
                    </a:cubicBezTo>
                    <a:cubicBezTo>
                      <a:pt x="14085453" y="8169565"/>
                      <a:pt x="14085453" y="5546572"/>
                      <a:pt x="12853552" y="3420184"/>
                    </a:cubicBezTo>
                    <a:cubicBezTo>
                      <a:pt x="11621651" y="1293797"/>
                      <a:pt x="9346172" y="-10921"/>
                      <a:pt x="6888738" y="69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52459" t="-28937" r="-53961" b="-182273"/>
                </a:stretch>
              </a:blipFill>
            </p:spPr>
            <p:txBody>
              <a:bodyPr/>
              <a:lstStyle/>
              <a:p>
                <a:endParaRPr lang="sv-SE" sz="1200" dirty="0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36" name="textruta 35">
            <a:extLst>
              <a:ext uri="{FF2B5EF4-FFF2-40B4-BE49-F238E27FC236}">
                <a16:creationId xmlns:a16="http://schemas.microsoft.com/office/drawing/2014/main" id="{161BB43A-A7E5-2F5F-E069-5D22CE4D0AEA}"/>
              </a:ext>
            </a:extLst>
          </p:cNvPr>
          <p:cNvSpPr txBox="1"/>
          <p:nvPr/>
        </p:nvSpPr>
        <p:spPr>
          <a:xfrm>
            <a:off x="-1648178" y="4741334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sz="1200" dirty="0">
              <a:solidFill>
                <a:schemeClr val="bg1"/>
              </a:solidFill>
              <a:highlight>
                <a:srgbClr val="000000"/>
              </a:highlight>
              <a:latin typeface="Arial" panose="020B0604020202020204" pitchFamily="34" charset="0"/>
            </a:endParaRPr>
          </a:p>
        </p:txBody>
      </p:sp>
      <p:sp>
        <p:nvSpPr>
          <p:cNvPr id="45" name="TextBox 6">
            <a:extLst>
              <a:ext uri="{FF2B5EF4-FFF2-40B4-BE49-F238E27FC236}">
                <a16:creationId xmlns:a16="http://schemas.microsoft.com/office/drawing/2014/main" id="{D63F3ED9-D47D-69A3-1272-49C382C9B85E}"/>
              </a:ext>
            </a:extLst>
          </p:cNvPr>
          <p:cNvSpPr txBox="1"/>
          <p:nvPr/>
        </p:nvSpPr>
        <p:spPr>
          <a:xfrm>
            <a:off x="5949095" y="5020354"/>
            <a:ext cx="2898104" cy="861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867" b="1" dirty="0">
                <a:solidFill>
                  <a:schemeClr val="bg1"/>
                </a:solidFill>
                <a:latin typeface="Arial" panose="020B0604020202020204" pitchFamily="34" charset="0"/>
                <a:ea typeface="HK Grotesk 1"/>
                <a:cs typeface="Arial" panose="020B0604020202020204" pitchFamily="34" charset="0"/>
                <a:sym typeface="HK Grotesk 1"/>
              </a:rPr>
              <a:t>Malin </a:t>
            </a:r>
            <a:r>
              <a:rPr lang="en-US" sz="1867" b="1" dirty="0" err="1">
                <a:solidFill>
                  <a:schemeClr val="bg1"/>
                </a:solidFill>
                <a:latin typeface="Arial" panose="020B0604020202020204" pitchFamily="34" charset="0"/>
                <a:ea typeface="HK Grotesk 1"/>
                <a:cs typeface="Arial" panose="020B0604020202020204" pitchFamily="34" charset="0"/>
                <a:sym typeface="HK Grotesk 1"/>
              </a:rPr>
              <a:t>Roos</a:t>
            </a:r>
            <a:endParaRPr lang="en-US" sz="1867" b="1" dirty="0">
              <a:solidFill>
                <a:schemeClr val="bg1"/>
              </a:solidFill>
              <a:latin typeface="Arial" panose="020B0604020202020204" pitchFamily="34" charset="0"/>
              <a:ea typeface="HK Grotesk 1"/>
              <a:cs typeface="Arial" panose="020B0604020202020204" pitchFamily="34" charset="0"/>
              <a:sym typeface="HK Grotesk 1"/>
            </a:endParaRPr>
          </a:p>
          <a:p>
            <a:pPr algn="ctr">
              <a:spcBef>
                <a:spcPct val="0"/>
              </a:spcBef>
            </a:pPr>
            <a:r>
              <a:rPr lang="en-US" sz="1867" dirty="0" err="1">
                <a:solidFill>
                  <a:schemeClr val="bg1"/>
                </a:solidFill>
                <a:latin typeface="Arial" panose="020B0604020202020204" pitchFamily="34" charset="0"/>
                <a:ea typeface="HK Grotesk 1"/>
                <a:cs typeface="Arial" panose="020B0604020202020204" pitchFamily="34" charset="0"/>
                <a:sym typeface="HK Grotesk 1"/>
              </a:rPr>
              <a:t>Chefredaktör</a:t>
            </a:r>
            <a:endParaRPr lang="en-US" sz="1867" dirty="0">
              <a:solidFill>
                <a:schemeClr val="bg1"/>
              </a:solidFill>
              <a:latin typeface="Arial" panose="020B0604020202020204" pitchFamily="34" charset="0"/>
              <a:ea typeface="HK Grotesk 1"/>
              <a:cs typeface="Arial" panose="020B0604020202020204" pitchFamily="34" charset="0"/>
              <a:sym typeface="HK Grotesk 1"/>
            </a:endParaRPr>
          </a:p>
          <a:p>
            <a:pPr algn="ctr">
              <a:spcBef>
                <a:spcPct val="0"/>
              </a:spcBef>
            </a:pPr>
            <a:r>
              <a:rPr lang="en-US" sz="1867" dirty="0">
                <a:solidFill>
                  <a:schemeClr val="bg1"/>
                </a:solidFill>
                <a:latin typeface="Arial" panose="020B0604020202020204" pitchFamily="34" charset="0"/>
                <a:ea typeface="HK Grotesk 1"/>
                <a:cs typeface="Arial" panose="020B0604020202020204" pitchFamily="34" charset="0"/>
                <a:sym typeface="HK Grotesk 1"/>
              </a:rPr>
              <a:t>Femina</a:t>
            </a:r>
          </a:p>
        </p:txBody>
      </p:sp>
      <p:sp>
        <p:nvSpPr>
          <p:cNvPr id="46" name="TextBox 16">
            <a:extLst>
              <a:ext uri="{FF2B5EF4-FFF2-40B4-BE49-F238E27FC236}">
                <a16:creationId xmlns:a16="http://schemas.microsoft.com/office/drawing/2014/main" id="{80C6853F-2D70-8B5E-FDDE-982B9ED8A5D6}"/>
              </a:ext>
            </a:extLst>
          </p:cNvPr>
          <p:cNvSpPr txBox="1"/>
          <p:nvPr/>
        </p:nvSpPr>
        <p:spPr>
          <a:xfrm>
            <a:off x="520831" y="3429000"/>
            <a:ext cx="5054339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sv-SE" sz="1867" b="1" dirty="0">
                <a:solidFill>
                  <a:schemeClr val="bg1"/>
                </a:solidFill>
                <a:latin typeface="Arial" panose="020B0604020202020204" pitchFamily="34" charset="0"/>
              </a:rPr>
              <a:t>Femina</a:t>
            </a:r>
            <a:endParaRPr lang="sv-SE" sz="1867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304815" indent="-304815">
              <a:lnSpc>
                <a:spcPts val="2200"/>
              </a:lnSpc>
              <a:buFontTx/>
              <a:buChar char="-"/>
            </a:pPr>
            <a:r>
              <a:rPr lang="sv-SE" sz="1867" dirty="0" err="1">
                <a:solidFill>
                  <a:schemeClr val="bg1"/>
                </a:solidFill>
                <a:latin typeface="Arial" panose="020B0604020202020204" pitchFamily="34" charset="0"/>
              </a:rPr>
              <a:t>Instagram</a:t>
            </a:r>
            <a:r>
              <a:rPr lang="sv-SE" sz="1867" dirty="0">
                <a:solidFill>
                  <a:schemeClr val="bg1"/>
                </a:solidFill>
                <a:latin typeface="Arial" panose="020B0604020202020204" pitchFamily="34" charset="0"/>
              </a:rPr>
              <a:t> (53.000), genomsnittsålder: 45-65.</a:t>
            </a:r>
          </a:p>
          <a:p>
            <a:pPr marL="304815" indent="-304815">
              <a:lnSpc>
                <a:spcPts val="2200"/>
              </a:lnSpc>
              <a:buFontTx/>
              <a:buChar char="-"/>
            </a:pPr>
            <a:r>
              <a:rPr lang="sv-SE" sz="1867" dirty="0" err="1">
                <a:solidFill>
                  <a:schemeClr val="bg1"/>
                </a:solidFill>
                <a:latin typeface="Arial" panose="020B0604020202020204" pitchFamily="34" charset="0"/>
              </a:rPr>
              <a:t>TikTok</a:t>
            </a:r>
            <a:r>
              <a:rPr lang="sv-SE" sz="1867" dirty="0">
                <a:solidFill>
                  <a:schemeClr val="bg1"/>
                </a:solidFill>
                <a:latin typeface="Arial" panose="020B0604020202020204" pitchFamily="34" charset="0"/>
              </a:rPr>
              <a:t> (20.500). 18-24 år/25-35 år/45-54 år.</a:t>
            </a:r>
          </a:p>
          <a:p>
            <a:pPr marL="304815" indent="-304815">
              <a:lnSpc>
                <a:spcPts val="2200"/>
              </a:lnSpc>
              <a:buFontTx/>
              <a:buChar char="-"/>
            </a:pPr>
            <a:r>
              <a:rPr lang="sv-SE" sz="1867" dirty="0">
                <a:solidFill>
                  <a:schemeClr val="bg1"/>
                </a:solidFill>
                <a:latin typeface="Arial" panose="020B0604020202020204" pitchFamily="34" charset="0"/>
              </a:rPr>
              <a:t>Anordnar fysiska träffar. </a:t>
            </a:r>
          </a:p>
          <a:p>
            <a:pPr marL="304815" indent="-304815">
              <a:lnSpc>
                <a:spcPts val="2200"/>
              </a:lnSpc>
              <a:buFontTx/>
              <a:buChar char="-"/>
            </a:pPr>
            <a:r>
              <a:rPr lang="sv-SE" sz="1867" dirty="0">
                <a:solidFill>
                  <a:schemeClr val="bg1"/>
                </a:solidFill>
                <a:latin typeface="Arial" panose="020B0604020202020204" pitchFamily="34" charset="0"/>
              </a:rPr>
              <a:t>Relationsskapande.</a:t>
            </a:r>
          </a:p>
          <a:p>
            <a:pPr marL="304815" indent="-304815">
              <a:lnSpc>
                <a:spcPts val="2200"/>
              </a:lnSpc>
              <a:buFontTx/>
              <a:buChar char="-"/>
            </a:pPr>
            <a:r>
              <a:rPr lang="sv-SE" sz="1867" dirty="0">
                <a:solidFill>
                  <a:schemeClr val="bg1"/>
                </a:solidFill>
                <a:latin typeface="Arial" panose="020B0604020202020204" pitchFamily="34" charset="0"/>
              </a:rPr>
              <a:t>Vägrar gå på myten om ”kort, rappt, ungt”.</a:t>
            </a:r>
          </a:p>
        </p:txBody>
      </p:sp>
      <p:pic>
        <p:nvPicPr>
          <p:cNvPr id="49" name="Bildobjekt 48">
            <a:extLst>
              <a:ext uri="{FF2B5EF4-FFF2-40B4-BE49-F238E27FC236}">
                <a16:creationId xmlns:a16="http://schemas.microsoft.com/office/drawing/2014/main" id="{B986D782-E013-6E71-2A43-9F1B716F1D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6051828"/>
            <a:ext cx="2249286" cy="628372"/>
          </a:xfrm>
          <a:prstGeom prst="rect">
            <a:avLst/>
          </a:prstGeom>
        </p:spPr>
      </p:pic>
      <p:sp>
        <p:nvSpPr>
          <p:cNvPr id="50" name="Freeform 7">
            <a:extLst>
              <a:ext uri="{FF2B5EF4-FFF2-40B4-BE49-F238E27FC236}">
                <a16:creationId xmlns:a16="http://schemas.microsoft.com/office/drawing/2014/main" id="{D587862B-F2F9-0EF8-0203-B0999430FE95}"/>
              </a:ext>
            </a:extLst>
          </p:cNvPr>
          <p:cNvSpPr/>
          <p:nvPr/>
        </p:nvSpPr>
        <p:spPr>
          <a:xfrm>
            <a:off x="2960486" y="6167809"/>
            <a:ext cx="1199094" cy="446279"/>
          </a:xfrm>
          <a:custGeom>
            <a:avLst/>
            <a:gdLst/>
            <a:ahLst/>
            <a:cxnLst/>
            <a:rect l="l" t="t" r="r" b="b"/>
            <a:pathLst>
              <a:path w="2141353" h="796970">
                <a:moveTo>
                  <a:pt x="0" y="0"/>
                </a:moveTo>
                <a:lnTo>
                  <a:pt x="2141353" y="0"/>
                </a:lnTo>
                <a:lnTo>
                  <a:pt x="2141353" y="796970"/>
                </a:lnTo>
                <a:lnTo>
                  <a:pt x="0" y="7969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sv-SE" sz="1200" dirty="0">
              <a:latin typeface="Arial" panose="020B0604020202020204" pitchFamily="34" charset="0"/>
            </a:endParaRPr>
          </a:p>
        </p:txBody>
      </p:sp>
      <p:sp>
        <p:nvSpPr>
          <p:cNvPr id="51" name="Freeform 4">
            <a:extLst>
              <a:ext uri="{FF2B5EF4-FFF2-40B4-BE49-F238E27FC236}">
                <a16:creationId xmlns:a16="http://schemas.microsoft.com/office/drawing/2014/main" id="{43EBAFEE-73FC-03D1-CB93-01E89F00F230}"/>
              </a:ext>
            </a:extLst>
          </p:cNvPr>
          <p:cNvSpPr/>
          <p:nvPr/>
        </p:nvSpPr>
        <p:spPr>
          <a:xfrm>
            <a:off x="4397305" y="6167808"/>
            <a:ext cx="2048275" cy="613992"/>
          </a:xfrm>
          <a:custGeom>
            <a:avLst/>
            <a:gdLst/>
            <a:ahLst/>
            <a:cxnLst/>
            <a:rect l="l" t="t" r="r" b="b"/>
            <a:pathLst>
              <a:path w="3599180" h="2399454">
                <a:moveTo>
                  <a:pt x="0" y="0"/>
                </a:moveTo>
                <a:lnTo>
                  <a:pt x="3599181" y="0"/>
                </a:lnTo>
                <a:lnTo>
                  <a:pt x="3599181" y="2399454"/>
                </a:lnTo>
                <a:lnTo>
                  <a:pt x="0" y="23994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310" t="-63753" r="-3949" b="-72566"/>
            </a:stretch>
          </a:blipFill>
        </p:spPr>
        <p:txBody>
          <a:bodyPr/>
          <a:lstStyle/>
          <a:p>
            <a:endParaRPr lang="sv-SE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687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</Words>
  <Application>Microsoft Macintosh PowerPoint</Application>
  <PresentationFormat>Bredbild</PresentationFormat>
  <Paragraphs>29</Paragraphs>
  <Slides>3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Office-tema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Elin Sibbern</dc:creator>
  <cp:lastModifiedBy>Elin Sibbern</cp:lastModifiedBy>
  <cp:revision>1</cp:revision>
  <dcterms:created xsi:type="dcterms:W3CDTF">2026-04-17T08:16:40Z</dcterms:created>
  <dcterms:modified xsi:type="dcterms:W3CDTF">2026-04-17T08:17:29Z</dcterms:modified>
</cp:coreProperties>
</file>