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5"/>
  </p:normalViewPr>
  <p:slideViewPr>
    <p:cSldViewPr snapToGrid="0">
      <p:cViewPr varScale="1">
        <p:scale>
          <a:sx n="110" d="100"/>
          <a:sy n="110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4FF3C-9744-8446-A573-447387A4DEB8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707F4-709A-E743-8EA7-C1C4E36452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7351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0F670-F41A-584C-BFE2-29A5B079C6A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957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Hint är inte räckvidd - vi är uppmärksamhet </a:t>
            </a:r>
          </a:p>
          <a:p>
            <a:endParaRPr/>
          </a:p>
          <a:p>
            <a:r>
              <a:t>Hint är en redaktionell produkt som når en målgrupp ni annars har svårt att nå med kvalitet – unga, högutbildade, samhällsintresserade kvinnor.</a:t>
            </a:r>
          </a:p>
          <a:p>
            <a:r>
              <a:t>Det är inte display eller socialt brus, utan 100 % share of voice i inkorgen.</a:t>
            </a:r>
          </a:p>
          <a:p>
            <a:r>
              <a:t>Vi är enkla att testa: fast paket, tydliga siffror och hög uppmärksamhet per krona.</a:t>
            </a:r>
          </a:p>
          <a:p>
            <a:r>
              <a:t>Se det som ett komplement till räckviddsköpen – för varumärken som vill kännas, inte bara synas.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DBBDB5-6F37-6A10-E452-A39EB4295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9D09611-2940-2E98-C42F-683E770A6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90A6ED-0CAE-A30E-5720-87210EB5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9BB32F-9BAD-AEA1-9843-04E098687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5655DA-CFD0-E94A-EEFE-5F2455F2A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095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30D1B3-7CD9-E264-F4AA-24BD7F9C9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2A1E3F-CAAF-3F63-8AF5-C38D2DAB9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9C0120D-7372-C4B9-D334-1225A1A7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D42939-F310-62D4-C032-B3DAC6CB6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74952F-1253-ABBC-2797-47742455B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3584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A2873-33E9-1146-3918-9F83F5D3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50313E0-9BC5-97AD-BE7A-C5A18F2DB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63C270-66F9-33C6-32F6-1364B6671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7CD3607-7609-5B9C-4919-62A617EDE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FE68E0-C6B6-BE72-B181-E582DFDA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7202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B1AEEF-9B98-9492-585E-4F8E0099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D6B2BA-1355-C583-3D36-9223E77D4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FFEF442-8C2C-B7C9-CEAE-E5C07A210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A8126D0-9096-8B4D-8804-DAC3A67F9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49162C-231F-7880-3C03-F75CDE869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F88C9C7-6A3E-9339-B49B-385F5F27B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374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CEA2C3-C3BC-2F35-5B6C-9311498D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1FDF04B-4C16-9C06-3C8A-98693B329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A42B922-AADD-FC09-2E7F-BB3AD36D0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129CCD2-F093-D2E1-E5B1-832B2E6F4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A3F0A3-8CCC-1975-050D-E30C7C0C0D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56CB5A8-B3D7-7FE6-0EBD-F41F5801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B8B1E89-CE72-AC88-679F-BE8691441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A526350-1DEA-7FA0-8D9F-FEF0130C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5164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809883-FF8C-86C4-14DC-92C47467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F0A15F3-7811-318F-B50C-C8F07AB65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7D1A148-CC9E-24CC-0C94-5102E5597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C3ADC4F-CB17-F216-B6C1-934D8056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610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CAB2DE2-D970-C5A0-6E2E-DEB3EFCC8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7F6842-07BE-F810-E0BA-84F4261B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0D2FB46-5D29-2CB0-DD1A-CD20BE6E5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687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0F8842-0865-471B-6AB3-7B62DB7F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050C090-D855-26D7-C807-4343EF76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6EE0865-9B81-443E-D5B1-DBAD2A3F3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8005DB9-34B6-D3A4-766E-6ED8680E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74506A4-99CA-F5DB-B9F5-3215DDF3A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D4F93DF-AC55-6F78-F30A-49D227EF0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373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1DAD0E-5A67-A3E2-5B8C-5678564E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B44558A-82C4-B495-4F93-92024A7B2E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A5C626-7FAC-1A75-D24C-1AC9A5E86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5AB042-F6E6-3666-BC9B-A7C138A4F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72C9AD7-6509-62AF-CE78-7D529322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6B5C477-129F-6396-E3E6-D6708495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567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BE67F3-ED0D-623D-5D4C-836CB5E62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BD4C6D2-E56B-AD39-8524-07D0B2785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6AF87A-1F2C-FFD2-CA2A-A62BC182F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B28E27-15EA-5379-249B-3C4E40CCA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3DF52E6-90D2-7DA5-48FF-B338EA18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979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275541F-544F-CDFB-FB64-845090AF7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8A2A93A-E2EB-A8EA-3527-57AA95CDC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D2E2B0-0131-EE14-4C50-ECCCD345D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BEDBE-1169-131C-F1C7-2172CEE3F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598A06-ABF2-6807-CC50-9C36B6340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3746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FDBAA31-0AEA-C463-40FB-9428EF5E6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24C096D-F1EA-9D15-8875-1A68ECC3E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584180-048C-E857-D56C-D43C23CCC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D4F12B-9BC7-5A44-84FC-584200E0A4F9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DD07A7-E379-6D05-DA24-8D491F7A0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0F3C95-C140-ECF8-63B6-409775470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407417-4E1E-FB4A-9774-227E993035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127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rena@hinthint.s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4571550" y="5219924"/>
            <a:ext cx="3072566" cy="861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sv-SE" sz="1867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Irena</a:t>
            </a:r>
            <a:r>
              <a:rPr lang="sv-SE" sz="18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867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Požar</a:t>
            </a:r>
            <a:endParaRPr lang="sv-SE" sz="18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sv-SE" sz="1867" b="1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Grundare och chefredaktör</a:t>
            </a:r>
          </a:p>
          <a:p>
            <a:pPr algn="ctr">
              <a:spcBef>
                <a:spcPct val="0"/>
              </a:spcBef>
            </a:pPr>
            <a:r>
              <a:rPr lang="sv-SE" sz="1867" b="1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Hint</a:t>
            </a:r>
            <a:endParaRPr lang="en-US" sz="1867" b="1" dirty="0">
              <a:solidFill>
                <a:schemeClr val="bg1"/>
              </a:solidFill>
              <a:latin typeface="Arial" panose="020B0604020202020204" pitchFamily="34" charset="0"/>
              <a:ea typeface="HK Grotesk 1"/>
              <a:cs typeface="Arial" panose="020B0604020202020204" pitchFamily="34" charset="0"/>
              <a:sym typeface="HK Grotesk 1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80BEA3A3-09BF-FB56-B7E8-8C17E7DCD276}"/>
              </a:ext>
            </a:extLst>
          </p:cNvPr>
          <p:cNvSpPr txBox="1"/>
          <p:nvPr/>
        </p:nvSpPr>
        <p:spPr>
          <a:xfrm>
            <a:off x="191068" y="776301"/>
            <a:ext cx="11809859" cy="811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97"/>
              </a:lnSpc>
            </a:pPr>
            <a:r>
              <a:rPr lang="sv-SE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 nå nyhetsundvikande personer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HK Grotesk 1"/>
              <a:cs typeface="Arial" panose="020B0604020202020204" pitchFamily="34" charset="0"/>
              <a:sym typeface="HK Grotesk 1"/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CC5DF1B8-D246-921B-A409-D7F17CF947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6051828"/>
            <a:ext cx="2249286" cy="628372"/>
          </a:xfrm>
          <a:prstGeom prst="rect">
            <a:avLst/>
          </a:prstGeom>
        </p:spPr>
      </p:pic>
      <p:sp>
        <p:nvSpPr>
          <p:cNvPr id="3" name="Freeform 7">
            <a:extLst>
              <a:ext uri="{FF2B5EF4-FFF2-40B4-BE49-F238E27FC236}">
                <a16:creationId xmlns:a16="http://schemas.microsoft.com/office/drawing/2014/main" id="{E1A381AF-44CB-A598-7CD2-DDE171A4F116}"/>
              </a:ext>
            </a:extLst>
          </p:cNvPr>
          <p:cNvSpPr/>
          <p:nvPr/>
        </p:nvSpPr>
        <p:spPr>
          <a:xfrm>
            <a:off x="8469181" y="6223001"/>
            <a:ext cx="1199094" cy="446279"/>
          </a:xfrm>
          <a:custGeom>
            <a:avLst/>
            <a:gdLst/>
            <a:ahLst/>
            <a:cxnLst/>
            <a:rect l="l" t="t" r="r" b="b"/>
            <a:pathLst>
              <a:path w="2141353" h="796970">
                <a:moveTo>
                  <a:pt x="0" y="0"/>
                </a:moveTo>
                <a:lnTo>
                  <a:pt x="2141353" y="0"/>
                </a:lnTo>
                <a:lnTo>
                  <a:pt x="2141353" y="796970"/>
                </a:lnTo>
                <a:lnTo>
                  <a:pt x="0" y="79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E594563-DB9A-8394-5B1D-37C75B031DF8}"/>
              </a:ext>
            </a:extLst>
          </p:cNvPr>
          <p:cNvSpPr/>
          <p:nvPr/>
        </p:nvSpPr>
        <p:spPr>
          <a:xfrm>
            <a:off x="9906000" y="6223000"/>
            <a:ext cx="2048275" cy="613992"/>
          </a:xfrm>
          <a:custGeom>
            <a:avLst/>
            <a:gdLst/>
            <a:ahLst/>
            <a:cxnLst/>
            <a:rect l="l" t="t" r="r" b="b"/>
            <a:pathLst>
              <a:path w="3599180" h="2399454">
                <a:moveTo>
                  <a:pt x="0" y="0"/>
                </a:moveTo>
                <a:lnTo>
                  <a:pt x="3599181" y="0"/>
                </a:lnTo>
                <a:lnTo>
                  <a:pt x="3599181" y="2399454"/>
                </a:lnTo>
                <a:lnTo>
                  <a:pt x="0" y="23994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10" t="-63753" r="-3949" b="-72566"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6F2A395A-AE99-FADB-D1A5-453E96DEF541}"/>
              </a:ext>
            </a:extLst>
          </p:cNvPr>
          <p:cNvGrpSpPr>
            <a:grpSpLocks noChangeAspect="1"/>
          </p:cNvGrpSpPr>
          <p:nvPr/>
        </p:nvGrpSpPr>
        <p:grpSpPr>
          <a:xfrm>
            <a:off x="4559713" y="1892717"/>
            <a:ext cx="3072566" cy="3072566"/>
            <a:chOff x="0" y="0"/>
            <a:chExt cx="13884457" cy="13884457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67A52EF-96AE-B641-BB48-D19B9EABE37C}"/>
                </a:ext>
              </a:extLst>
            </p:cNvPr>
            <p:cNvSpPr/>
            <p:nvPr/>
          </p:nvSpPr>
          <p:spPr>
            <a:xfrm>
              <a:off x="-31116" y="-70"/>
              <a:ext cx="13946687" cy="13884594"/>
            </a:xfrm>
            <a:custGeom>
              <a:avLst/>
              <a:gdLst/>
              <a:ahLst/>
              <a:cxnLst/>
              <a:rect l="l" t="t" r="r" b="b"/>
              <a:pathLst>
                <a:path w="13946687" h="13884594">
                  <a:moveTo>
                    <a:pt x="6973343" y="70"/>
                  </a:moveTo>
                  <a:cubicBezTo>
                    <a:pt x="4485729" y="-11055"/>
                    <a:pt x="2182303" y="1309688"/>
                    <a:pt x="935272" y="3462190"/>
                  </a:cubicBezTo>
                  <a:cubicBezTo>
                    <a:pt x="-311758" y="5614693"/>
                    <a:pt x="-311758" y="8269902"/>
                    <a:pt x="935272" y="10422404"/>
                  </a:cubicBezTo>
                  <a:cubicBezTo>
                    <a:pt x="2182303" y="12574907"/>
                    <a:pt x="4485729" y="13895650"/>
                    <a:pt x="6973343" y="13884525"/>
                  </a:cubicBezTo>
                  <a:cubicBezTo>
                    <a:pt x="9460958" y="13895650"/>
                    <a:pt x="11764384" y="12574907"/>
                    <a:pt x="13011414" y="10422404"/>
                  </a:cubicBezTo>
                  <a:cubicBezTo>
                    <a:pt x="14258444" y="8269902"/>
                    <a:pt x="14258444" y="5614693"/>
                    <a:pt x="13011414" y="3462190"/>
                  </a:cubicBezTo>
                  <a:cubicBezTo>
                    <a:pt x="11764384" y="1309688"/>
                    <a:pt x="9460958" y="-11055"/>
                    <a:pt x="6973343" y="70"/>
                  </a:cubicBezTo>
                  <a:close/>
                </a:path>
              </a:pathLst>
            </a:custGeom>
            <a:solidFill>
              <a:srgbClr val="FFD2C1"/>
            </a:solid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97185265-C89F-FF11-B917-30730BBF893A}"/>
                </a:ext>
              </a:extLst>
            </p:cNvPr>
            <p:cNvSpPr/>
            <p:nvPr/>
          </p:nvSpPr>
          <p:spPr>
            <a:xfrm>
              <a:off x="53489" y="84159"/>
              <a:ext cx="13777477" cy="13716138"/>
            </a:xfrm>
            <a:custGeom>
              <a:avLst/>
              <a:gdLst/>
              <a:ahLst/>
              <a:cxnLst/>
              <a:rect l="l" t="t" r="r" b="b"/>
              <a:pathLst>
                <a:path w="13777477" h="13716138">
                  <a:moveTo>
                    <a:pt x="6888738" y="69"/>
                  </a:moveTo>
                  <a:cubicBezTo>
                    <a:pt x="4431305" y="-10921"/>
                    <a:pt x="2155826" y="1293797"/>
                    <a:pt x="923925" y="3420184"/>
                  </a:cubicBezTo>
                  <a:cubicBezTo>
                    <a:pt x="-307975" y="5546572"/>
                    <a:pt x="-307975" y="8169565"/>
                    <a:pt x="923925" y="10295952"/>
                  </a:cubicBezTo>
                  <a:cubicBezTo>
                    <a:pt x="2155826" y="12422340"/>
                    <a:pt x="4431305" y="13727058"/>
                    <a:pt x="6888738" y="13716068"/>
                  </a:cubicBezTo>
                  <a:cubicBezTo>
                    <a:pt x="9346172" y="13727058"/>
                    <a:pt x="11621651" y="12422340"/>
                    <a:pt x="12853552" y="10295952"/>
                  </a:cubicBezTo>
                  <a:cubicBezTo>
                    <a:pt x="14085453" y="8169565"/>
                    <a:pt x="14085453" y="5546572"/>
                    <a:pt x="12853552" y="3420184"/>
                  </a:cubicBezTo>
                  <a:cubicBezTo>
                    <a:pt x="11621651" y="1293797"/>
                    <a:pt x="9346172" y="-10921"/>
                    <a:pt x="6888738" y="69"/>
                  </a:cubicBezTo>
                  <a:close/>
                </a:path>
              </a:pathLst>
            </a:custGeom>
            <a:blipFill>
              <a:blip r:embed="rId6"/>
              <a:stretch>
                <a:fillRect l="-12947" r="-11808" b="-26696"/>
              </a:stretch>
            </a:blip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178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HINT-LOGOTYPE-4rutor.png" descr="HINT-LOGOTYPE-4ru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112" y="2548138"/>
            <a:ext cx="6981776" cy="176172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DADC0B-586C-87EB-6F18-14BD3452C871}"/>
              </a:ext>
            </a:extLst>
          </p:cNvPr>
          <p:cNvSpPr txBox="1"/>
          <p:nvPr/>
        </p:nvSpPr>
        <p:spPr>
          <a:xfrm>
            <a:off x="11176000" y="0"/>
            <a:ext cx="1016000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slido.com</a:t>
            </a:r>
          </a:p>
          <a:p>
            <a:pPr algn="ctr">
              <a:lnSpc>
                <a:spcPct val="114000"/>
              </a:lnSpc>
            </a:pP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#3966 549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👉 Kvinnor vill ta del av nyheter, men gör det ändå inte.…"/>
          <p:cNvSpPr txBox="1"/>
          <p:nvPr/>
        </p:nvSpPr>
        <p:spPr>
          <a:xfrm>
            <a:off x="2507805" y="2618051"/>
            <a:ext cx="7725031" cy="2472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Kvinnor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vill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ta del av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nyheter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, men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gör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det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ändå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inte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.</a:t>
            </a:r>
          </a:p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b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Många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känner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sig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utmattade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av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mängden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nyheter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.</a:t>
            </a:r>
          </a:p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b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35% av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svenskarna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undviker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nyheter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för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att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innehållet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får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dem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att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må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dåligt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.</a:t>
            </a:r>
          </a:p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b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Av dessa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är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majoriteten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kvinnor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och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unga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.</a:t>
            </a:r>
          </a:p>
        </p:txBody>
      </p:sp>
      <p:sp>
        <p:nvSpPr>
          <p:cNvPr id="140" name="UTMANINGEN?"/>
          <p:cNvSpPr txBox="1"/>
          <p:nvPr/>
        </p:nvSpPr>
        <p:spPr>
          <a:xfrm>
            <a:off x="4638474" y="873624"/>
            <a:ext cx="2364430" cy="48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57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412771" hangingPunct="0">
              <a:spcBef>
                <a:spcPts val="2950"/>
              </a:spcBef>
            </a:pPr>
            <a:r>
              <a:rPr sz="2850" kern="0" dirty="0">
                <a:solidFill>
                  <a:srgbClr val="000000"/>
                </a:solidFill>
              </a:rPr>
              <a:t>UTMANINGEN?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👉 Konsumtion av nyheter via sociala medier - vad händer när algoritmen ändras?…"/>
          <p:cNvSpPr txBox="1"/>
          <p:nvPr/>
        </p:nvSpPr>
        <p:spPr>
          <a:xfrm>
            <a:off x="2519654" y="2192990"/>
            <a:ext cx="7725031" cy="2472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Konsumtion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av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nyheter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via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sociala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medier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-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vad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händer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när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algoritmen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ändras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? </a:t>
            </a:r>
          </a:p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b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Ingen rutin för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att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ta del av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nyheter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b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Dålig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användardata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  <a:p>
            <a:pPr defTabSz="228611" hangingPunct="0">
              <a:spcBef>
                <a:spcPts val="1300"/>
              </a:spcBef>
              <a:defRPr sz="35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b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👉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Beroende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av </a:t>
            </a:r>
            <a:r>
              <a:rPr sz="17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techbolag</a:t>
            </a:r>
            <a:r>
              <a:rPr sz="17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rött på att känna att du borde hänga med?"/>
          <p:cNvSpPr txBox="1"/>
          <p:nvPr/>
        </p:nvSpPr>
        <p:spPr>
          <a:xfrm>
            <a:off x="1135122" y="2957077"/>
            <a:ext cx="4991039" cy="943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228611" hangingPunct="0">
              <a:spcBef>
                <a:spcPts val="800"/>
              </a:spcBef>
              <a:defRPr sz="5800"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Trött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</a:t>
            </a: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på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</a:t>
            </a: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att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</a:t>
            </a: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känna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</a:t>
            </a: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att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du </a:t>
            </a: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ea typeface="Montserrat Regular"/>
                <a:cs typeface="Montserrat Regular"/>
                <a:sym typeface="Montserrat Regular"/>
              </a:rPr>
              <a:t>borde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</a:t>
            </a:r>
            <a:r>
              <a:rPr sz="2900" kern="0" dirty="0" err="1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hänga</a:t>
            </a:r>
            <a:r>
              <a:rPr sz="2900" kern="0" dirty="0">
                <a:solidFill>
                  <a:srgbClr val="000000"/>
                </a:solidFill>
                <a:latin typeface="Montserrat Bold" pitchFamily="2" charset="0"/>
                <a:sym typeface="Montserrat Bold"/>
              </a:rPr>
              <a:t> med?</a:t>
            </a:r>
          </a:p>
        </p:txBody>
      </p:sp>
      <p:sp>
        <p:nvSpPr>
          <p:cNvPr id="145" name="Det viktigaste nyheterna förklarade."/>
          <p:cNvSpPr txBox="1"/>
          <p:nvPr/>
        </p:nvSpPr>
        <p:spPr>
          <a:xfrm>
            <a:off x="7813879" y="2665018"/>
            <a:ext cx="2773196" cy="274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457200">
              <a:spcBef>
                <a:spcPts val="0"/>
              </a:spcBef>
              <a:defRPr sz="29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228611" hangingPunct="0"/>
            <a:r>
              <a:rPr sz="1450" kern="0" dirty="0">
                <a:solidFill>
                  <a:srgbClr val="000000"/>
                </a:solidFill>
              </a:rPr>
              <a:t>Det </a:t>
            </a:r>
            <a:r>
              <a:rPr sz="1450" kern="0" dirty="0" err="1">
                <a:solidFill>
                  <a:srgbClr val="000000"/>
                </a:solidFill>
              </a:rPr>
              <a:t>viktigaste</a:t>
            </a:r>
            <a:r>
              <a:rPr sz="1450" kern="0" dirty="0">
                <a:solidFill>
                  <a:srgbClr val="000000"/>
                </a:solidFill>
              </a:rPr>
              <a:t> </a:t>
            </a:r>
            <a:r>
              <a:rPr sz="1450" kern="0" dirty="0" err="1">
                <a:solidFill>
                  <a:srgbClr val="000000"/>
                </a:solidFill>
              </a:rPr>
              <a:t>nyheterna</a:t>
            </a:r>
            <a:r>
              <a:rPr sz="1450" kern="0" dirty="0">
                <a:solidFill>
                  <a:srgbClr val="000000"/>
                </a:solidFill>
              </a:rPr>
              <a:t> </a:t>
            </a:r>
            <a:r>
              <a:rPr sz="1450" kern="0" dirty="0" err="1">
                <a:solidFill>
                  <a:srgbClr val="000000"/>
                </a:solidFill>
              </a:rPr>
              <a:t>förklarade</a:t>
            </a:r>
            <a:r>
              <a:rPr sz="1450" kern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46" name="Inget brus, inga pushar."/>
          <p:cNvSpPr txBox="1"/>
          <p:nvPr/>
        </p:nvSpPr>
        <p:spPr>
          <a:xfrm>
            <a:off x="7704053" y="3219527"/>
            <a:ext cx="1910781" cy="274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457200">
              <a:spcBef>
                <a:spcPts val="0"/>
              </a:spcBef>
              <a:defRPr sz="29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228611" hangingPunct="0"/>
            <a:r>
              <a:rPr sz="1450" kern="0" dirty="0">
                <a:solidFill>
                  <a:srgbClr val="000000"/>
                </a:solidFill>
              </a:rPr>
              <a:t> </a:t>
            </a:r>
            <a:r>
              <a:rPr sz="1450" kern="0" dirty="0" err="1">
                <a:solidFill>
                  <a:srgbClr val="000000"/>
                </a:solidFill>
              </a:rPr>
              <a:t>Inget</a:t>
            </a:r>
            <a:r>
              <a:rPr sz="1450" kern="0" dirty="0">
                <a:solidFill>
                  <a:srgbClr val="000000"/>
                </a:solidFill>
              </a:rPr>
              <a:t> brus, inga </a:t>
            </a:r>
            <a:r>
              <a:rPr sz="1450" kern="0" dirty="0" err="1">
                <a:solidFill>
                  <a:srgbClr val="000000"/>
                </a:solidFill>
              </a:rPr>
              <a:t>pushar</a:t>
            </a:r>
            <a:r>
              <a:rPr sz="1450" kern="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47" name="Inboxen 07:00. Klart."/>
          <p:cNvSpPr txBox="1"/>
          <p:nvPr/>
        </p:nvSpPr>
        <p:spPr>
          <a:xfrm>
            <a:off x="7704727" y="3681197"/>
            <a:ext cx="1622239" cy="274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 defTabSz="457200">
              <a:spcBef>
                <a:spcPts val="1600"/>
              </a:spcBef>
              <a:defRPr sz="29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228611" hangingPunct="0">
              <a:spcBef>
                <a:spcPts val="800"/>
              </a:spcBef>
            </a:pPr>
            <a:r>
              <a:rPr sz="1450" kern="0" dirty="0" err="1">
                <a:solidFill>
                  <a:srgbClr val="000000"/>
                </a:solidFill>
              </a:rPr>
              <a:t>Inboxen</a:t>
            </a:r>
            <a:r>
              <a:rPr sz="1450" kern="0" dirty="0">
                <a:solidFill>
                  <a:srgbClr val="000000"/>
                </a:solidFill>
              </a:rPr>
              <a:t> 07:00. </a:t>
            </a:r>
            <a:r>
              <a:rPr sz="1450" kern="0" dirty="0" err="1">
                <a:solidFill>
                  <a:srgbClr val="000000"/>
                </a:solidFill>
              </a:rPr>
              <a:t>Klart</a:t>
            </a:r>
            <a:r>
              <a:rPr sz="1450" kern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48" name="🎯"/>
          <p:cNvSpPr txBox="1"/>
          <p:nvPr/>
        </p:nvSpPr>
        <p:spPr>
          <a:xfrm>
            <a:off x="7107712" y="2653476"/>
            <a:ext cx="25648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>
              <a:spcBef>
                <a:spcPts val="0"/>
              </a:spcBef>
              <a:defRPr sz="3200" b="1"/>
            </a:lvl1pPr>
          </a:lstStyle>
          <a:p>
            <a:pPr defTabSz="412771" hangingPunct="0"/>
            <a:r>
              <a:rPr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🎯</a:t>
            </a:r>
          </a:p>
        </p:txBody>
      </p:sp>
      <p:sp>
        <p:nvSpPr>
          <p:cNvPr id="149" name="💌"/>
          <p:cNvSpPr txBox="1"/>
          <p:nvPr/>
        </p:nvSpPr>
        <p:spPr>
          <a:xfrm>
            <a:off x="7107712" y="3102448"/>
            <a:ext cx="25648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>
              <a:spcBef>
                <a:spcPts val="0"/>
              </a:spcBef>
              <a:defRPr sz="3200" b="1"/>
            </a:lvl1pPr>
          </a:lstStyle>
          <a:p>
            <a:pPr defTabSz="412771" hangingPunct="0"/>
            <a:r>
              <a:rPr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💌</a:t>
            </a:r>
          </a:p>
        </p:txBody>
      </p:sp>
      <p:sp>
        <p:nvSpPr>
          <p:cNvPr id="150" name="🍵"/>
          <p:cNvSpPr txBox="1"/>
          <p:nvPr/>
        </p:nvSpPr>
        <p:spPr>
          <a:xfrm>
            <a:off x="7107712" y="3523229"/>
            <a:ext cx="25648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>
              <a:spcBef>
                <a:spcPts val="0"/>
              </a:spcBef>
              <a:defRPr sz="3200" b="1"/>
            </a:lvl1pPr>
          </a:lstStyle>
          <a:p>
            <a:pPr defTabSz="412771" hangingPunct="0"/>
            <a:r>
              <a:rPr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0-Irenas nya film">
            <a:hlinkClick r:id="" action="ppaction://media"/>
            <a:extLst>
              <a:ext uri="{FF2B5EF4-FFF2-40B4-BE49-F238E27FC236}">
                <a16:creationId xmlns:a16="http://schemas.microsoft.com/office/drawing/2014/main" id="{FB943941-38E5-0C51-2F22-CEDF70A639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63445" y="309000"/>
            <a:ext cx="3065111" cy="6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🔥 40 000 aktiva prenumeranter  🧘🏼♀️ 85% kvinnor   📱 70% öppningsgrad  🍵 Mest läsning innan kl 8. De börjar dagen med oss!  💚 Hint-prenumeranter skriver dagligen till oss om hur deras vardag påverkas positivt av vårt innehåll  📣 70% av prenumerante"/>
          <p:cNvSpPr txBox="1"/>
          <p:nvPr/>
        </p:nvSpPr>
        <p:spPr>
          <a:xfrm>
            <a:off x="2315153" y="1865796"/>
            <a:ext cx="8780089" cy="468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11" hangingPunct="0">
              <a:spcBef>
                <a:spcPts val="1300"/>
              </a:spcBef>
              <a:defRPr sz="3766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🔥 40 000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aktiva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prenumeranter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🧘🏼‍♀️ 85%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kvinnor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📱 70%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öppningsgrad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🍵 Mest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läsning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innan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kl 8. De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börjar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dagen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med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oss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!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💚 Hint-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prenumeranter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skriver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dagligen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till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oss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om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hur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deras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vardag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påverkas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positivt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av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vårt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innehåll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📣 70% av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prenumeranterna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har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tipsat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en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vän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om Hint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🧠 90% av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läsarna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säger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att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Hint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har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hjälpt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dem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att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förstå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världen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1883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bättre</a:t>
            </a:r>
            <a: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. </a:t>
            </a: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br>
              <a:rPr sz="1883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endParaRPr sz="1883" kern="0" dirty="0">
              <a:solidFill>
                <a:srgbClr val="000000"/>
              </a:solidFill>
              <a:latin typeface="Montserrat Regular"/>
              <a:sym typeface="Montserrat Regular"/>
            </a:endParaRPr>
          </a:p>
        </p:txBody>
      </p:sp>
      <p:sp>
        <p:nvSpPr>
          <p:cNvPr id="155" name="Hints första 3 månader:"/>
          <p:cNvSpPr txBox="1"/>
          <p:nvPr/>
        </p:nvSpPr>
        <p:spPr>
          <a:xfrm>
            <a:off x="2363890" y="777917"/>
            <a:ext cx="3002425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412771" hangingPunct="0">
              <a:spcBef>
                <a:spcPts val="2950"/>
              </a:spcBef>
            </a:pPr>
            <a:r>
              <a:rPr sz="2400" kern="0" dirty="0">
                <a:solidFill>
                  <a:srgbClr val="000000"/>
                </a:solidFill>
              </a:rPr>
              <a:t>Hints </a:t>
            </a:r>
            <a:r>
              <a:rPr sz="2400" kern="0" dirty="0" err="1">
                <a:solidFill>
                  <a:srgbClr val="000000"/>
                </a:solidFill>
              </a:rPr>
              <a:t>första</a:t>
            </a:r>
            <a:r>
              <a:rPr sz="2400" kern="0" dirty="0">
                <a:solidFill>
                  <a:srgbClr val="000000"/>
                </a:solidFill>
              </a:rPr>
              <a:t> 3 </a:t>
            </a:r>
            <a:r>
              <a:rPr sz="2400" kern="0" dirty="0" err="1">
                <a:solidFill>
                  <a:srgbClr val="000000"/>
                </a:solidFill>
              </a:rPr>
              <a:t>månader</a:t>
            </a:r>
            <a:r>
              <a:rPr sz="2400" kern="0" dirty="0">
                <a:solidFill>
                  <a:srgbClr val="000000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andoms not randoms"/>
          <p:cNvSpPr txBox="1"/>
          <p:nvPr/>
        </p:nvSpPr>
        <p:spPr>
          <a:xfrm>
            <a:off x="3359610" y="3122507"/>
            <a:ext cx="5472781" cy="61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defRPr sz="73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 defTabSz="412771" hangingPunct="0">
              <a:spcBef>
                <a:spcPts val="2950"/>
              </a:spcBef>
            </a:pPr>
            <a:r>
              <a:rPr sz="3650" kern="0" dirty="0">
                <a:solidFill>
                  <a:srgbClr val="000000"/>
                </a:solidFill>
              </a:rPr>
              <a:t>Fandoms not randoms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utin &amp; intention…"/>
          <p:cNvSpPr txBox="1"/>
          <p:nvPr/>
        </p:nvSpPr>
        <p:spPr>
          <a:xfrm>
            <a:off x="2720120" y="2042258"/>
            <a:ext cx="3371821" cy="5424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Rutin &amp; intention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Fokus 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Tonträff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Kommunikation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Daglig kontakt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Trygg miljö och kontext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First party data </a:t>
            </a:r>
          </a:p>
          <a:p>
            <a:pPr defTabSz="228611" hangingPunct="0">
              <a:spcBef>
                <a:spcPts val="2000"/>
              </a:spcBef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1850" kern="0">
              <a:solidFill>
                <a:srgbClr val="000000"/>
              </a:solidFill>
              <a:latin typeface="Montserrat Regular"/>
              <a:sym typeface="Montserrat Regular"/>
            </a:endParaRPr>
          </a:p>
          <a:p>
            <a:pPr defTabSz="228611" hangingPunct="0">
              <a:spcBef>
                <a:spcPts val="2000"/>
              </a:spcBef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1850" kern="0">
              <a:solidFill>
                <a:srgbClr val="000000"/>
              </a:solidFill>
              <a:latin typeface="Montserrat Regular"/>
              <a:sym typeface="Montserrat Regular"/>
            </a:endParaRPr>
          </a:p>
          <a:p>
            <a:pPr algn="ctr" defTabSz="228611" hangingPunct="0">
              <a:spcBef>
                <a:spcPts val="3700"/>
              </a:spcBef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1850" kern="0">
              <a:solidFill>
                <a:srgbClr val="000000"/>
              </a:solidFill>
              <a:latin typeface="Montserrat Regular"/>
              <a:sym typeface="Montserrat Regular"/>
            </a:endParaRPr>
          </a:p>
        </p:txBody>
      </p:sp>
      <p:sp>
        <p:nvSpPr>
          <p:cNvPr id="160" name="Algoritmer…"/>
          <p:cNvSpPr txBox="1"/>
          <p:nvPr/>
        </p:nvSpPr>
        <p:spPr>
          <a:xfrm>
            <a:off x="6977952" y="2042258"/>
            <a:ext cx="3066725" cy="5424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 strike="sngStrike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Algoritmer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 strike="sngStrike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Brus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 strike="sngStrike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Allt åt alla/AI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Envägskommunikation</a:t>
            </a:r>
            <a:r>
              <a:rPr sz="1850" kern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 strike="sngStrike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Slumpvis kontakt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 strike="sngStrike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Okontrollerbar miljö</a:t>
            </a:r>
          </a:p>
          <a:p>
            <a:pPr marL="244752" indent="-244752" defTabSz="228611" hangingPunct="0">
              <a:spcBef>
                <a:spcPts val="2000"/>
              </a:spcBef>
              <a:buSzPct val="125000"/>
              <a:buFontTx/>
              <a:buChar char="•"/>
              <a:defRPr sz="3700" strike="sngStrike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1850" strike="sngStrike" kern="0">
                <a:solidFill>
                  <a:srgbClr val="000000"/>
                </a:solidFill>
                <a:latin typeface="Montserrat Regular"/>
                <a:sym typeface="Montserrat Regular"/>
              </a:rPr>
              <a:t>Third party data</a:t>
            </a:r>
          </a:p>
          <a:p>
            <a:pPr defTabSz="228611" hangingPunct="0">
              <a:spcBef>
                <a:spcPts val="2000"/>
              </a:spcBef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1850" kern="0">
              <a:solidFill>
                <a:srgbClr val="000000"/>
              </a:solidFill>
              <a:latin typeface="Montserrat Regular"/>
              <a:sym typeface="Montserrat Regular"/>
            </a:endParaRPr>
          </a:p>
          <a:p>
            <a:pPr defTabSz="228611" hangingPunct="0">
              <a:spcBef>
                <a:spcPts val="2000"/>
              </a:spcBef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1850" kern="0">
              <a:solidFill>
                <a:srgbClr val="000000"/>
              </a:solidFill>
              <a:latin typeface="Montserrat Regular"/>
              <a:sym typeface="Montserrat Regular"/>
            </a:endParaRPr>
          </a:p>
          <a:p>
            <a:pPr algn="ctr" defTabSz="228611" hangingPunct="0">
              <a:spcBef>
                <a:spcPts val="3700"/>
              </a:spcBef>
              <a:defRPr sz="37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 sz="1850" kern="0">
              <a:solidFill>
                <a:srgbClr val="000000"/>
              </a:solidFill>
              <a:latin typeface="Montserrat Regular"/>
              <a:sym typeface="Montserrat Regular"/>
            </a:endParaRPr>
          </a:p>
        </p:txBody>
      </p:sp>
      <p:sp>
        <p:nvSpPr>
          <p:cNvPr id="161" name="✅"/>
          <p:cNvSpPr txBox="1"/>
          <p:nvPr/>
        </p:nvSpPr>
        <p:spPr>
          <a:xfrm>
            <a:off x="3892333" y="1014885"/>
            <a:ext cx="35907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71" hangingPunct="0">
              <a:spcBef>
                <a:spcPts val="2950"/>
              </a:spcBef>
            </a:pPr>
            <a:r>
              <a:rPr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✅</a:t>
            </a:r>
          </a:p>
        </p:txBody>
      </p:sp>
      <p:sp>
        <p:nvSpPr>
          <p:cNvPr id="162" name="❌"/>
          <p:cNvSpPr txBox="1"/>
          <p:nvPr/>
        </p:nvSpPr>
        <p:spPr>
          <a:xfrm>
            <a:off x="7522199" y="1014885"/>
            <a:ext cx="359073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71" hangingPunct="0">
              <a:spcBef>
                <a:spcPts val="2950"/>
              </a:spcBef>
            </a:pPr>
            <a:r>
              <a:rPr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37" y="1079533"/>
            <a:ext cx="3580667" cy="102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450" y="4659660"/>
            <a:ext cx="2107973" cy="2107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387" y="2387311"/>
            <a:ext cx="2742847" cy="274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617" y="4891462"/>
            <a:ext cx="3658793" cy="1644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429" y="2622412"/>
            <a:ext cx="3675435" cy="2272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asted-movie.png" descr="pasted-movi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3893" y="313533"/>
            <a:ext cx="4046895" cy="2023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asted-movie.png" descr="pasted-movi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8657" y="4816617"/>
            <a:ext cx="2742847" cy="1428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pasted-movie.png" descr="pasted-movi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5884" y="3114816"/>
            <a:ext cx="3127325" cy="164436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tora, etablerade mediehus som stöpt om branschen:"/>
          <p:cNvSpPr txBox="1"/>
          <p:nvPr/>
        </p:nvSpPr>
        <p:spPr>
          <a:xfrm>
            <a:off x="361510" y="374870"/>
            <a:ext cx="7419336" cy="366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defRPr sz="4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412771" hangingPunct="0">
              <a:spcBef>
                <a:spcPts val="2950"/>
              </a:spcBef>
            </a:pPr>
            <a:r>
              <a:rPr sz="2050" kern="0" dirty="0">
                <a:solidFill>
                  <a:srgbClr val="000000"/>
                </a:solidFill>
              </a:rPr>
              <a:t>Stora, </a:t>
            </a:r>
            <a:r>
              <a:rPr sz="2050" kern="0" dirty="0" err="1">
                <a:solidFill>
                  <a:srgbClr val="000000"/>
                </a:solidFill>
              </a:rPr>
              <a:t>etablerade</a:t>
            </a:r>
            <a:r>
              <a:rPr sz="2050" kern="0" dirty="0">
                <a:solidFill>
                  <a:srgbClr val="000000"/>
                </a:solidFill>
              </a:rPr>
              <a:t> </a:t>
            </a:r>
            <a:r>
              <a:rPr sz="2050" kern="0" dirty="0" err="1">
                <a:solidFill>
                  <a:srgbClr val="000000"/>
                </a:solidFill>
              </a:rPr>
              <a:t>mediehus</a:t>
            </a:r>
            <a:r>
              <a:rPr sz="2050" kern="0" dirty="0">
                <a:solidFill>
                  <a:srgbClr val="000000"/>
                </a:solidFill>
              </a:rPr>
              <a:t> </a:t>
            </a:r>
            <a:r>
              <a:rPr sz="2050" kern="0" dirty="0" err="1">
                <a:solidFill>
                  <a:srgbClr val="000000"/>
                </a:solidFill>
              </a:rPr>
              <a:t>som</a:t>
            </a:r>
            <a:r>
              <a:rPr sz="2050" kern="0" dirty="0">
                <a:solidFill>
                  <a:srgbClr val="000000"/>
                </a:solidFill>
              </a:rPr>
              <a:t> </a:t>
            </a:r>
            <a:r>
              <a:rPr sz="2050" kern="0" dirty="0" err="1">
                <a:solidFill>
                  <a:srgbClr val="000000"/>
                </a:solidFill>
              </a:rPr>
              <a:t>stöpt</a:t>
            </a:r>
            <a:r>
              <a:rPr sz="2050" kern="0" dirty="0">
                <a:solidFill>
                  <a:srgbClr val="000000"/>
                </a:solidFill>
              </a:rPr>
              <a:t> om </a:t>
            </a:r>
            <a:r>
              <a:rPr sz="2050" kern="0" dirty="0" err="1">
                <a:solidFill>
                  <a:srgbClr val="000000"/>
                </a:solidFill>
              </a:rPr>
              <a:t>branschen</a:t>
            </a:r>
            <a:r>
              <a:rPr sz="2050" kern="0" dirty="0">
                <a:solidFill>
                  <a:srgbClr val="000000"/>
                </a:solidFill>
              </a:rPr>
              <a:t>:</a:t>
            </a:r>
          </a:p>
        </p:txBody>
      </p:sp>
      <p:pic>
        <p:nvPicPr>
          <p:cNvPr id="173" name="pasted-movie.png" descr="pasted-movi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84290" y="5292708"/>
            <a:ext cx="3971349" cy="13227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asted-movie.png" descr="pasted-movi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427" y="2201700"/>
            <a:ext cx="1746251" cy="1162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asted-movie.png" descr="pasted-movi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7055" y="2163137"/>
            <a:ext cx="3522118" cy="1428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asted-movie.png" descr="pasted-movi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5338" y="1036612"/>
            <a:ext cx="2205731" cy="1920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Screenshot 2026-04-13 at 12.29.07.png" descr="Screenshot 2026-04-13 at 12.29.07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3580" y="4659660"/>
            <a:ext cx="2374901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Screenshot 2026-04-13 at 12.31.03.png" descr="Screenshot 2026-04-13 at 12.31.0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72824" y="5935507"/>
            <a:ext cx="2107974" cy="5781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renden framåt:"/>
          <p:cNvSpPr txBox="1"/>
          <p:nvPr/>
        </p:nvSpPr>
        <p:spPr>
          <a:xfrm>
            <a:off x="1699037" y="754019"/>
            <a:ext cx="5721498" cy="366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>
              <a:defRPr sz="41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defTabSz="412771" hangingPunct="0">
              <a:spcBef>
                <a:spcPts val="2950"/>
              </a:spcBef>
            </a:pPr>
            <a:r>
              <a:rPr sz="2050" kern="0" dirty="0">
                <a:solidFill>
                  <a:srgbClr val="000000"/>
                </a:solidFill>
              </a:rPr>
              <a:t>Trenden </a:t>
            </a:r>
            <a:r>
              <a:rPr sz="2050" kern="0" dirty="0" err="1">
                <a:solidFill>
                  <a:srgbClr val="000000"/>
                </a:solidFill>
              </a:rPr>
              <a:t>framåt</a:t>
            </a:r>
            <a:r>
              <a:rPr sz="2050" kern="0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181" name="Fragmenterad…"/>
          <p:cNvSpPr txBox="1"/>
          <p:nvPr/>
        </p:nvSpPr>
        <p:spPr>
          <a:xfrm>
            <a:off x="1641137" y="1402823"/>
            <a:ext cx="5016564" cy="4883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Fragmenterad</a:t>
            </a:r>
            <a:endParaRPr sz="2050" kern="0" dirty="0">
              <a:solidFill>
                <a:srgbClr val="000000"/>
              </a:solidFill>
              <a:latin typeface="Montserrat Regular"/>
              <a:sym typeface="Montserrat Regular"/>
            </a:endParaRPr>
          </a:p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Målgruppsfokuserad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Video/event/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ljud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Content &amp; community -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publiken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först</a:t>
            </a:r>
            <a:endParaRPr sz="2050" kern="0" dirty="0">
              <a:solidFill>
                <a:srgbClr val="000000"/>
              </a:solidFill>
              <a:latin typeface="Montserrat Regular"/>
              <a:sym typeface="Montserrat Regular"/>
            </a:endParaRPr>
          </a:p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Startsidan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och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sidvisningar</a:t>
            </a:r>
            <a:b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</a:b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blir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sekundära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</a:p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Få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överlever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allt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åt</a:t>
            </a: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 alla </a:t>
            </a:r>
          </a:p>
          <a:p>
            <a:pPr marL="271211" indent="-271211" defTabSz="412771" hangingPunct="0">
              <a:spcBef>
                <a:spcPts val="2950"/>
              </a:spcBef>
              <a:buSzPct val="125000"/>
              <a:buFontTx/>
              <a:buChar char="•"/>
              <a:defRPr sz="41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sz="2050" kern="0" dirty="0">
                <a:solidFill>
                  <a:srgbClr val="000000"/>
                </a:solidFill>
                <a:latin typeface="Montserrat Regular"/>
                <a:sym typeface="Montserrat Regular"/>
              </a:rPr>
              <a:t>B2B &amp; B2C </a:t>
            </a:r>
            <a:r>
              <a:rPr sz="2050" kern="0" dirty="0" err="1">
                <a:solidFill>
                  <a:srgbClr val="000000"/>
                </a:solidFill>
                <a:latin typeface="Montserrat Regular"/>
                <a:sym typeface="Montserrat Regular"/>
              </a:rPr>
              <a:t>samtidigt</a:t>
            </a:r>
            <a:endParaRPr sz="2050" kern="0" dirty="0">
              <a:solidFill>
                <a:srgbClr val="000000"/>
              </a:solidFill>
              <a:latin typeface="Montserrat Regular"/>
              <a:sym typeface="Montserrat Regular"/>
            </a:endParaRPr>
          </a:p>
        </p:txBody>
      </p:sp>
      <p:pic>
        <p:nvPicPr>
          <p:cNvPr id="182" name="Screenshot 2026-02-11 at 20.08.02.png" descr="Screenshot 2026-02-11 at 20.08.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461" y="823230"/>
            <a:ext cx="2735135" cy="5211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5AB4E8-ECF2-273F-78AB-3C7666F3E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6058"/>
            <a:ext cx="1396825" cy="13968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3E9245-70DB-7774-A68B-8CAD21A80F51}"/>
              </a:ext>
            </a:extLst>
          </p:cNvPr>
          <p:cNvSpPr txBox="1"/>
          <p:nvPr/>
        </p:nvSpPr>
        <p:spPr>
          <a:xfrm>
            <a:off x="11176000" y="0"/>
            <a:ext cx="1016000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slido.com</a:t>
            </a:r>
          </a:p>
          <a:p>
            <a:pPr algn="ctr">
              <a:lnSpc>
                <a:spcPct val="114000"/>
              </a:lnSpc>
            </a:pP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#3966 549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HINT-LOGOTYPE-4rutor.png" descr="HINT-LOGOTYPE-4ru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112" y="1892625"/>
            <a:ext cx="6981776" cy="1761725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irena@hinthint.se"/>
          <p:cNvSpPr txBox="1"/>
          <p:nvPr/>
        </p:nvSpPr>
        <p:spPr>
          <a:xfrm>
            <a:off x="4912233" y="3839061"/>
            <a:ext cx="245419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u="sng">
                <a:hlinkClick r:id="rId3"/>
              </a:defRPr>
            </a:lvl1pPr>
          </a:lstStyle>
          <a:p>
            <a:pPr defTabSz="412771" hangingPunct="0">
              <a:spcBef>
                <a:spcPts val="2950"/>
              </a:spcBef>
              <a:defRPr u="none"/>
            </a:pPr>
            <a:r>
              <a:rPr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irena@hinthint.se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C10D63-1EC5-2558-2090-FFDF28797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6058"/>
            <a:ext cx="1396825" cy="13968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0DE76A-29A2-2367-D59B-4D47C1E17A97}"/>
              </a:ext>
            </a:extLst>
          </p:cNvPr>
          <p:cNvSpPr txBox="1"/>
          <p:nvPr/>
        </p:nvSpPr>
        <p:spPr>
          <a:xfrm>
            <a:off x="11176000" y="0"/>
            <a:ext cx="1016000" cy="49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slido.com</a:t>
            </a:r>
          </a:p>
          <a:p>
            <a:pPr algn="ctr">
              <a:lnSpc>
                <a:spcPct val="114000"/>
              </a:lnSpc>
            </a:pP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#3966 549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Macintosh PowerPoint</Application>
  <PresentationFormat>Bredbild</PresentationFormat>
  <Paragraphs>64</Paragraphs>
  <Slides>12</Slides>
  <Notes>2</Notes>
  <HiddenSlides>0</HiddenSlides>
  <MMClips>1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Montserrat Bold</vt:lpstr>
      <vt:lpstr>Montserrat Regular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 Sibbern</dc:creator>
  <cp:lastModifiedBy>Elin Sibbern</cp:lastModifiedBy>
  <cp:revision>1</cp:revision>
  <dcterms:created xsi:type="dcterms:W3CDTF">2026-04-17T08:19:19Z</dcterms:created>
  <dcterms:modified xsi:type="dcterms:W3CDTF">2026-04-17T08:19:50Z</dcterms:modified>
</cp:coreProperties>
</file>